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6" r:id="rId2"/>
  </p:sldMasterIdLst>
  <p:notesMasterIdLst>
    <p:notesMasterId r:id="rId52"/>
  </p:notesMasterIdLst>
  <p:sldIdLst>
    <p:sldId id="334" r:id="rId3"/>
    <p:sldId id="259" r:id="rId4"/>
    <p:sldId id="366" r:id="rId5"/>
    <p:sldId id="260" r:id="rId6"/>
    <p:sldId id="296" r:id="rId7"/>
    <p:sldId id="312" r:id="rId8"/>
    <p:sldId id="367" r:id="rId9"/>
    <p:sldId id="368" r:id="rId10"/>
    <p:sldId id="369" r:id="rId11"/>
    <p:sldId id="263" r:id="rId12"/>
    <p:sldId id="370" r:id="rId13"/>
    <p:sldId id="348" r:id="rId14"/>
    <p:sldId id="338" r:id="rId15"/>
    <p:sldId id="339" r:id="rId16"/>
    <p:sldId id="340" r:id="rId17"/>
    <p:sldId id="371" r:id="rId18"/>
    <p:sldId id="372" r:id="rId19"/>
    <p:sldId id="373" r:id="rId20"/>
    <p:sldId id="374" r:id="rId21"/>
    <p:sldId id="375" r:id="rId22"/>
    <p:sldId id="376" r:id="rId23"/>
    <p:sldId id="377" r:id="rId24"/>
    <p:sldId id="378" r:id="rId25"/>
    <p:sldId id="379" r:id="rId26"/>
    <p:sldId id="380" r:id="rId27"/>
    <p:sldId id="381" r:id="rId28"/>
    <p:sldId id="382" r:id="rId29"/>
    <p:sldId id="383" r:id="rId30"/>
    <p:sldId id="384" r:id="rId31"/>
    <p:sldId id="385" r:id="rId32"/>
    <p:sldId id="386" r:id="rId33"/>
    <p:sldId id="387" r:id="rId34"/>
    <p:sldId id="388" r:id="rId35"/>
    <p:sldId id="389" r:id="rId36"/>
    <p:sldId id="390" r:id="rId37"/>
    <p:sldId id="391" r:id="rId38"/>
    <p:sldId id="392" r:id="rId39"/>
    <p:sldId id="393" r:id="rId40"/>
    <p:sldId id="394" r:id="rId41"/>
    <p:sldId id="395" r:id="rId42"/>
    <p:sldId id="396" r:id="rId43"/>
    <p:sldId id="397" r:id="rId44"/>
    <p:sldId id="398" r:id="rId45"/>
    <p:sldId id="399" r:id="rId46"/>
    <p:sldId id="400" r:id="rId47"/>
    <p:sldId id="401" r:id="rId48"/>
    <p:sldId id="402" r:id="rId49"/>
    <p:sldId id="403" r:id="rId50"/>
    <p:sldId id="404" r:id="rId5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L User" initials="CU" lastIdx="23" clrIdx="0"/>
  <p:cmAuthor id="1" name="McLaughlin" initials="CM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73BEF1"/>
    <a:srgbClr val="B6D5AB"/>
    <a:srgbClr val="EA0000"/>
    <a:srgbClr val="77933C"/>
    <a:srgbClr val="FF3300"/>
    <a:srgbClr val="FF0000"/>
    <a:srgbClr val="CC0000"/>
    <a:srgbClr val="1376B9"/>
    <a:srgbClr val="1312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57" autoAdjust="0"/>
    <p:restoredTop sz="94686" autoAdjust="0"/>
  </p:normalViewPr>
  <p:slideViewPr>
    <p:cSldViewPr>
      <p:cViewPr varScale="1">
        <p:scale>
          <a:sx n="72" d="100"/>
          <a:sy n="72" d="100"/>
        </p:scale>
        <p:origin x="354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36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commentAuthors" Target="commentAuthors.xml"/><Relationship Id="rId58" Type="http://schemas.openxmlformats.org/officeDocument/2006/relationships/customXml" Target="../customXml/item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customXml" Target="../customXml/item2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60" Type="http://schemas.openxmlformats.org/officeDocument/2006/relationships/customXml" Target="../customXml/item3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B02248-3E8E-4013-A492-EE2D20E1DA6B}" type="datetimeFigureOut">
              <a:rPr lang="en-US" smtClean="0"/>
              <a:pPr/>
              <a:t>10/5/2020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4F03EE-1FBA-4CD6-A9B1-250AC4FFD3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791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813B-26A0-44D5-B839-07A4E982AE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9624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39624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396239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396239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4400" y="1535113"/>
            <a:ext cx="39624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4400" y="2174875"/>
            <a:ext cx="39624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813B-26A0-44D5-B839-07A4E982AE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813B-26A0-44D5-B839-07A4E982AE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813B-26A0-44D5-B839-07A4E982AE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813B-26A0-44D5-B839-07A4E982AE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</p:spPr>
        <p:txBody>
          <a:bodyPr anchor="b" anchorCtr="0">
            <a:norm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Wave 5"/>
          <p:cNvSpPr/>
          <p:nvPr userDrawn="1"/>
        </p:nvSpPr>
        <p:spPr>
          <a:xfrm>
            <a:off x="0" y="6400800"/>
            <a:ext cx="9144000" cy="457200"/>
          </a:xfrm>
          <a:prstGeom prst="wave">
            <a:avLst/>
          </a:prstGeom>
          <a:solidFill>
            <a:srgbClr val="00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6600"/>
                </a:solidFill>
              </a:rPr>
              <a:t>© 2014 Cengage Learning. All Rights Reserved.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32320" y="6583680"/>
            <a:ext cx="1828800" cy="27432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1325880"/>
            <a:ext cx="8686800" cy="0"/>
          </a:xfrm>
          <a:prstGeom prst="line">
            <a:avLst/>
          </a:prstGeom>
          <a:ln w="38100">
            <a:solidFill>
              <a:srgbClr val="A9D2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E813B-26A0-44D5-B839-07A4E982AE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75438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E813B-26A0-44D5-B839-07A4E982AE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>
    <p:wipe dir="r"/>
  </p:transition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Wave 6"/>
          <p:cNvSpPr/>
          <p:nvPr/>
        </p:nvSpPr>
        <p:spPr>
          <a:xfrm>
            <a:off x="0" y="6400800"/>
            <a:ext cx="9144000" cy="457200"/>
          </a:xfrm>
          <a:prstGeom prst="wave">
            <a:avLst/>
          </a:prstGeom>
          <a:solidFill>
            <a:srgbClr val="00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6600"/>
                </a:solidFill>
              </a:rPr>
              <a:t>© 2014 Cengage Learning.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32320" y="6583680"/>
            <a:ext cx="1828800" cy="27432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1325880"/>
            <a:ext cx="8686800" cy="0"/>
          </a:xfrm>
          <a:prstGeom prst="line">
            <a:avLst/>
          </a:prstGeom>
          <a:ln w="38100">
            <a:solidFill>
              <a:srgbClr val="AAD2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</p:sldLayoutIdLst>
  <p:transition>
    <p:wipe dir="r"/>
  </p:transition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FF0000"/>
        </a:buClr>
        <a:buFont typeface="Calibri" pitchFamily="34" charset="0"/>
        <a:buChar char="●"/>
        <a:defRPr lang="en-US" sz="32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tx2"/>
        </a:buClr>
        <a:buFont typeface="Calibri" pitchFamily="34" charset="0"/>
        <a:buChar char="●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1"/>
        </a:buClr>
        <a:buFont typeface="Calibri" pitchFamily="34" charset="0"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1"/>
        </a:buClr>
        <a:buFont typeface="Calibri" pitchFamily="34" charset="0"/>
        <a:buChar char="●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1"/>
        </a:buClr>
        <a:buFont typeface="Calibri" pitchFamily="34" charset="0"/>
        <a:buChar char="●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600200"/>
            <a:ext cx="914400" cy="5257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800" dirty="0"/>
              <a:t>Learning Objectives</a:t>
            </a:r>
          </a:p>
        </p:txBody>
      </p:sp>
      <p:sp>
        <p:nvSpPr>
          <p:cNvPr id="7" name="Wave 6"/>
          <p:cNvSpPr/>
          <p:nvPr/>
        </p:nvSpPr>
        <p:spPr>
          <a:xfrm>
            <a:off x="0" y="6400800"/>
            <a:ext cx="9144000" cy="457200"/>
          </a:xfrm>
          <a:prstGeom prst="wave">
            <a:avLst/>
          </a:prstGeom>
          <a:solidFill>
            <a:srgbClr val="00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6600"/>
                </a:solidFill>
              </a:rPr>
              <a:t>© 2014 Cengage Learning. All Rights Reserved.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8801" y="2514600"/>
            <a:ext cx="64008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spcAft>
                <a:spcPts val="1200"/>
              </a:spcAft>
            </a:pPr>
            <a:r>
              <a:rPr lang="en-US" sz="2400" b="1" dirty="0"/>
              <a:t>LO</a:t>
            </a:r>
            <a:r>
              <a:rPr lang="en-US" sz="2400" b="1" dirty="0">
                <a:solidFill>
                  <a:srgbClr val="FF0000"/>
                </a:solidFill>
              </a:rPr>
              <a:t>1</a:t>
            </a:r>
            <a:r>
              <a:rPr lang="en-US" sz="2400" dirty="0"/>
              <a:t>	Record a deposit on a check stub.</a:t>
            </a:r>
          </a:p>
          <a:p>
            <a:pPr marL="685800" indent="-685800">
              <a:spcAft>
                <a:spcPts val="1200"/>
              </a:spcAft>
            </a:pPr>
            <a:r>
              <a:rPr lang="en-US" sz="2400" b="1" dirty="0"/>
              <a:t>LO</a:t>
            </a:r>
            <a:r>
              <a:rPr lang="en-US" sz="2400" b="1" dirty="0">
                <a:solidFill>
                  <a:srgbClr val="FF0000"/>
                </a:solidFill>
              </a:rPr>
              <a:t>2</a:t>
            </a:r>
            <a:r>
              <a:rPr lang="en-US" sz="2400" dirty="0"/>
              <a:t> 	Endorse checks using blank, special, and restrictive endorsements.</a:t>
            </a:r>
          </a:p>
          <a:p>
            <a:pPr marL="685800" indent="-685800">
              <a:spcAft>
                <a:spcPts val="1200"/>
              </a:spcAft>
            </a:pPr>
            <a:r>
              <a:rPr lang="en-US" sz="2400" b="1" dirty="0"/>
              <a:t>LO</a:t>
            </a:r>
            <a:r>
              <a:rPr lang="en-US" sz="2400" b="1" dirty="0">
                <a:solidFill>
                  <a:srgbClr val="FF0000"/>
                </a:solidFill>
              </a:rPr>
              <a:t>3</a:t>
            </a:r>
            <a:r>
              <a:rPr lang="en-US" sz="2400" dirty="0"/>
              <a:t> 	Prepare a check stub and a check.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21932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Completed Check Stub and Check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LO3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  <p:pic>
        <p:nvPicPr>
          <p:cNvPr id="10" name="Picture 9" descr="Chapter 5_Page 12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43000" y="1600200"/>
            <a:ext cx="6858000" cy="2195547"/>
          </a:xfrm>
          <a:prstGeom prst="rect">
            <a:avLst/>
          </a:prstGeom>
        </p:spPr>
      </p:pic>
      <p:sp>
        <p:nvSpPr>
          <p:cNvPr id="15" name="Rectangle 27"/>
          <p:cNvSpPr>
            <a:spLocks noChangeArrowheads="1"/>
          </p:cNvSpPr>
          <p:nvPr/>
        </p:nvSpPr>
        <p:spPr bwMode="auto">
          <a:xfrm>
            <a:off x="472952" y="4072207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1.	</a:t>
            </a:r>
            <a:r>
              <a:rPr lang="en-US" sz="2000" dirty="0"/>
              <a:t>Write the amount of the check on the stub.</a:t>
            </a:r>
          </a:p>
        </p:txBody>
      </p:sp>
      <p:sp>
        <p:nvSpPr>
          <p:cNvPr id="17" name="Rectangle 28"/>
          <p:cNvSpPr>
            <a:spLocks noChangeArrowheads="1"/>
          </p:cNvSpPr>
          <p:nvPr/>
        </p:nvSpPr>
        <p:spPr bwMode="auto">
          <a:xfrm>
            <a:off x="472952" y="5229298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4.	</a:t>
            </a:r>
            <a:r>
              <a:rPr lang="en-US" sz="2000" dirty="0"/>
              <a:t> Record the purpose of the check on the stub.</a:t>
            </a:r>
          </a:p>
        </p:txBody>
      </p:sp>
      <p:sp>
        <p:nvSpPr>
          <p:cNvPr id="18" name="Rectangle 29"/>
          <p:cNvSpPr>
            <a:spLocks noChangeArrowheads="1"/>
          </p:cNvSpPr>
          <p:nvPr/>
        </p:nvSpPr>
        <p:spPr bwMode="auto">
          <a:xfrm>
            <a:off x="472952" y="4457904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2.</a:t>
            </a:r>
            <a:r>
              <a:rPr lang="en-US" sz="2000" dirty="0"/>
              <a:t>	Write the date of the check on the stub.</a:t>
            </a:r>
          </a:p>
        </p:txBody>
      </p:sp>
      <p:sp>
        <p:nvSpPr>
          <p:cNvPr id="19" name="Rectangle 30"/>
          <p:cNvSpPr>
            <a:spLocks noChangeArrowheads="1"/>
          </p:cNvSpPr>
          <p:nvPr/>
        </p:nvSpPr>
        <p:spPr bwMode="auto">
          <a:xfrm>
            <a:off x="472952" y="4843601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3.</a:t>
            </a:r>
            <a:r>
              <a:rPr lang="en-US" sz="2000" dirty="0"/>
              <a:t>	Write to whom the check is to be paid on the stub.</a:t>
            </a:r>
          </a:p>
        </p:txBody>
      </p:sp>
      <p:sp>
        <p:nvSpPr>
          <p:cNvPr id="20" name="Rectangle 31"/>
          <p:cNvSpPr>
            <a:spLocks noChangeArrowheads="1"/>
          </p:cNvSpPr>
          <p:nvPr/>
        </p:nvSpPr>
        <p:spPr bwMode="auto">
          <a:xfrm>
            <a:off x="472952" y="5614995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5.	</a:t>
            </a:r>
            <a:r>
              <a:rPr lang="en-US" sz="2000" dirty="0"/>
              <a:t>Write the amount of the check on the stub.</a:t>
            </a:r>
          </a:p>
        </p:txBody>
      </p:sp>
      <p:sp>
        <p:nvSpPr>
          <p:cNvPr id="23" name="Rectangle 11"/>
          <p:cNvSpPr>
            <a:spLocks noChangeArrowheads="1"/>
          </p:cNvSpPr>
          <p:nvPr/>
        </p:nvSpPr>
        <p:spPr bwMode="auto">
          <a:xfrm>
            <a:off x="762000" y="33528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5</a:t>
            </a:r>
          </a:p>
        </p:txBody>
      </p:sp>
      <p:sp>
        <p:nvSpPr>
          <p:cNvPr id="26" name="Rectangle 10"/>
          <p:cNvSpPr>
            <a:spLocks noChangeArrowheads="1"/>
          </p:cNvSpPr>
          <p:nvPr/>
        </p:nvSpPr>
        <p:spPr bwMode="auto">
          <a:xfrm>
            <a:off x="762000" y="21336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29" name="Rectangle 8"/>
          <p:cNvSpPr>
            <a:spLocks noChangeArrowheads="1"/>
          </p:cNvSpPr>
          <p:nvPr/>
        </p:nvSpPr>
        <p:spPr bwMode="auto">
          <a:xfrm>
            <a:off x="838200" y="16764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32" name="Rectangle 7"/>
          <p:cNvSpPr>
            <a:spLocks noChangeArrowheads="1"/>
          </p:cNvSpPr>
          <p:nvPr/>
        </p:nvSpPr>
        <p:spPr bwMode="auto">
          <a:xfrm>
            <a:off x="2362200" y="13716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35" name="Rectangle 9"/>
          <p:cNvSpPr>
            <a:spLocks noChangeArrowheads="1"/>
          </p:cNvSpPr>
          <p:nvPr/>
        </p:nvSpPr>
        <p:spPr bwMode="auto">
          <a:xfrm>
            <a:off x="2057400" y="17526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36" name="Rectangle 31"/>
          <p:cNvSpPr>
            <a:spLocks noChangeArrowheads="1"/>
          </p:cNvSpPr>
          <p:nvPr/>
        </p:nvSpPr>
        <p:spPr bwMode="auto">
          <a:xfrm>
            <a:off x="472952" y="6000690"/>
            <a:ext cx="86710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6.	</a:t>
            </a:r>
            <a:r>
              <a:rPr lang="en-US" sz="2000" dirty="0"/>
              <a:t>Calculate the new checking account balance and record the new balance.</a:t>
            </a:r>
          </a:p>
        </p:txBody>
      </p:sp>
      <p:sp>
        <p:nvSpPr>
          <p:cNvPr id="37" name="Rectangle 11"/>
          <p:cNvSpPr>
            <a:spLocks noChangeArrowheads="1"/>
          </p:cNvSpPr>
          <p:nvPr/>
        </p:nvSpPr>
        <p:spPr bwMode="auto">
          <a:xfrm>
            <a:off x="2743200" y="37338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6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utoUpdateAnimBg="0"/>
      <p:bldP spid="17" grpId="0" autoUpdateAnimBg="0"/>
      <p:bldP spid="18" grpId="0" autoUpdateAnimBg="0"/>
      <p:bldP spid="19" grpId="0" autoUpdateAnimBg="0"/>
      <p:bldP spid="20" grpId="0" autoUpdateAnimBg="0"/>
      <p:bldP spid="23" grpId="0" animBg="1"/>
      <p:bldP spid="26" grpId="0" animBg="1"/>
      <p:bldP spid="29" grpId="0" animBg="1"/>
      <p:bldP spid="32" grpId="0" animBg="1"/>
      <p:bldP spid="35" grpId="0" animBg="1"/>
      <p:bldP spid="36" grpId="0" autoUpdateAnimBg="0"/>
      <p:bldP spid="3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Completed Check Stub and Check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LO3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  <p:pic>
        <p:nvPicPr>
          <p:cNvPr id="10" name="Picture 9" descr="Chapter 5_Page 12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43000" y="1600200"/>
            <a:ext cx="6858000" cy="2195547"/>
          </a:xfrm>
          <a:prstGeom prst="rect">
            <a:avLst/>
          </a:prstGeom>
        </p:spPr>
      </p:pic>
      <p:sp>
        <p:nvSpPr>
          <p:cNvPr id="15" name="Rectangle 27"/>
          <p:cNvSpPr>
            <a:spLocks noChangeArrowheads="1"/>
          </p:cNvSpPr>
          <p:nvPr/>
        </p:nvSpPr>
        <p:spPr bwMode="auto">
          <a:xfrm>
            <a:off x="472952" y="4069080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7.	</a:t>
            </a:r>
            <a:r>
              <a:rPr lang="en-US" sz="2000" dirty="0"/>
              <a:t>Write the date the check is issued. </a:t>
            </a: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endParaRPr lang="en-US" sz="2000" dirty="0"/>
          </a:p>
        </p:txBody>
      </p:sp>
      <p:sp>
        <p:nvSpPr>
          <p:cNvPr id="17" name="Rectangle 28"/>
          <p:cNvSpPr>
            <a:spLocks noChangeArrowheads="1"/>
          </p:cNvSpPr>
          <p:nvPr/>
        </p:nvSpPr>
        <p:spPr bwMode="auto">
          <a:xfrm>
            <a:off x="472952" y="5228046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10.	</a:t>
            </a:r>
            <a:r>
              <a:rPr lang="en-US" sz="2000" dirty="0"/>
              <a:t>Write the amount in words.</a:t>
            </a:r>
          </a:p>
        </p:txBody>
      </p:sp>
      <p:sp>
        <p:nvSpPr>
          <p:cNvPr id="18" name="Rectangle 29"/>
          <p:cNvSpPr>
            <a:spLocks noChangeArrowheads="1"/>
          </p:cNvSpPr>
          <p:nvPr/>
        </p:nvSpPr>
        <p:spPr bwMode="auto">
          <a:xfrm>
            <a:off x="472952" y="4455402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8.	</a:t>
            </a:r>
            <a:r>
              <a:rPr lang="en-US" sz="2000" dirty="0"/>
              <a:t>Write to whom the check is to be paid.</a:t>
            </a: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endParaRPr lang="en-US" sz="2000" dirty="0"/>
          </a:p>
        </p:txBody>
      </p:sp>
      <p:sp>
        <p:nvSpPr>
          <p:cNvPr id="19" name="Rectangle 30"/>
          <p:cNvSpPr>
            <a:spLocks noChangeArrowheads="1"/>
          </p:cNvSpPr>
          <p:nvPr/>
        </p:nvSpPr>
        <p:spPr bwMode="auto">
          <a:xfrm>
            <a:off x="472952" y="4841724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9.	</a:t>
            </a:r>
            <a:r>
              <a:rPr lang="en-US" sz="2000" dirty="0"/>
              <a:t>Write the amount in figures.</a:t>
            </a: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endParaRPr lang="en-US" sz="2000" dirty="0"/>
          </a:p>
        </p:txBody>
      </p:sp>
      <p:sp>
        <p:nvSpPr>
          <p:cNvPr id="20" name="Rectangle 31"/>
          <p:cNvSpPr>
            <a:spLocks noChangeArrowheads="1"/>
          </p:cNvSpPr>
          <p:nvPr/>
        </p:nvSpPr>
        <p:spPr bwMode="auto">
          <a:xfrm>
            <a:off x="472952" y="5614368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11.	</a:t>
            </a:r>
            <a:r>
              <a:rPr lang="en-US" sz="2000" dirty="0"/>
              <a:t>Write the purpose of the check.</a:t>
            </a:r>
          </a:p>
        </p:txBody>
      </p:sp>
      <p:sp>
        <p:nvSpPr>
          <p:cNvPr id="23" name="Rectangle 11"/>
          <p:cNvSpPr>
            <a:spLocks noChangeArrowheads="1"/>
          </p:cNvSpPr>
          <p:nvPr/>
        </p:nvSpPr>
        <p:spPr bwMode="auto">
          <a:xfrm>
            <a:off x="4343400" y="32004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11</a:t>
            </a:r>
          </a:p>
        </p:txBody>
      </p:sp>
      <p:sp>
        <p:nvSpPr>
          <p:cNvPr id="26" name="Rectangle 10"/>
          <p:cNvSpPr>
            <a:spLocks noChangeArrowheads="1"/>
          </p:cNvSpPr>
          <p:nvPr/>
        </p:nvSpPr>
        <p:spPr bwMode="auto">
          <a:xfrm>
            <a:off x="3124200" y="25908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10</a:t>
            </a:r>
          </a:p>
        </p:txBody>
      </p:sp>
      <p:sp>
        <p:nvSpPr>
          <p:cNvPr id="29" name="Rectangle 8"/>
          <p:cNvSpPr>
            <a:spLocks noChangeArrowheads="1"/>
          </p:cNvSpPr>
          <p:nvPr/>
        </p:nvSpPr>
        <p:spPr bwMode="auto">
          <a:xfrm>
            <a:off x="5181600" y="22860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8</a:t>
            </a:r>
          </a:p>
        </p:txBody>
      </p:sp>
      <p:sp>
        <p:nvSpPr>
          <p:cNvPr id="32" name="Rectangle 7"/>
          <p:cNvSpPr>
            <a:spLocks noChangeArrowheads="1"/>
          </p:cNvSpPr>
          <p:nvPr/>
        </p:nvSpPr>
        <p:spPr bwMode="auto">
          <a:xfrm>
            <a:off x="5943600" y="19050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7</a:t>
            </a:r>
          </a:p>
        </p:txBody>
      </p:sp>
      <p:sp>
        <p:nvSpPr>
          <p:cNvPr id="35" name="Rectangle 9"/>
          <p:cNvSpPr>
            <a:spLocks noChangeArrowheads="1"/>
          </p:cNvSpPr>
          <p:nvPr/>
        </p:nvSpPr>
        <p:spPr bwMode="auto">
          <a:xfrm>
            <a:off x="7696200" y="23622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9</a:t>
            </a:r>
          </a:p>
        </p:txBody>
      </p:sp>
      <p:sp>
        <p:nvSpPr>
          <p:cNvPr id="36" name="Rectangle 31"/>
          <p:cNvSpPr>
            <a:spLocks noChangeArrowheads="1"/>
          </p:cNvSpPr>
          <p:nvPr/>
        </p:nvSpPr>
        <p:spPr bwMode="auto">
          <a:xfrm>
            <a:off x="472952" y="6000690"/>
            <a:ext cx="86710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12.	</a:t>
            </a:r>
            <a:r>
              <a:rPr lang="en-US" sz="2000" dirty="0"/>
              <a:t>Sign the check.</a:t>
            </a:r>
          </a:p>
        </p:txBody>
      </p:sp>
      <p:sp>
        <p:nvSpPr>
          <p:cNvPr id="37" name="Rectangle 11"/>
          <p:cNvSpPr>
            <a:spLocks noChangeArrowheads="1"/>
          </p:cNvSpPr>
          <p:nvPr/>
        </p:nvSpPr>
        <p:spPr bwMode="auto">
          <a:xfrm>
            <a:off x="7239000" y="3200400"/>
            <a:ext cx="365760" cy="365760"/>
          </a:xfrm>
          <a:prstGeom prst="ellipse">
            <a:avLst/>
          </a:prstGeom>
          <a:gradFill>
            <a:gsLst>
              <a:gs pos="0">
                <a:srgbClr val="FF0000"/>
              </a:gs>
              <a:gs pos="8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b="1" dirty="0"/>
              <a:t>12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utoUpdateAnimBg="0"/>
      <p:bldP spid="17" grpId="0" autoUpdateAnimBg="0"/>
      <p:bldP spid="18" grpId="0" autoUpdateAnimBg="0"/>
      <p:bldP spid="19" grpId="0" autoUpdateAnimBg="0"/>
      <p:bldP spid="20" grpId="0" autoUpdateAnimBg="0"/>
      <p:bldP spid="23" grpId="0" animBg="1"/>
      <p:bldP spid="26" grpId="0" animBg="1"/>
      <p:bldP spid="29" grpId="0" animBg="1"/>
      <p:bldP spid="32" grpId="0" animBg="1"/>
      <p:bldP spid="35" grpId="0" animBg="1"/>
      <p:bldP spid="36" grpId="0" autoUpdateAnimBg="0"/>
      <p:bldP spid="3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C21SE_GJ-005-Page 127-General Journal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1905000"/>
            <a:ext cx="6629400" cy="1611923"/>
          </a:xfrm>
          <a:prstGeom prst="rect">
            <a:avLst/>
          </a:prstGeom>
        </p:spPr>
      </p:pic>
      <p:sp>
        <p:nvSpPr>
          <p:cNvPr id="31" name="Rectangle 29"/>
          <p:cNvSpPr>
            <a:spLocks noChangeArrowheads="1"/>
          </p:cNvSpPr>
          <p:nvPr/>
        </p:nvSpPr>
        <p:spPr bwMode="auto">
          <a:xfrm>
            <a:off x="472952" y="4455402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1.	</a:t>
            </a:r>
            <a:r>
              <a:rPr lang="en-US" sz="2000" dirty="0"/>
              <a:t>Record the date in the Date column.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Recording a Voided Check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LO3</a:t>
            </a:r>
            <a:endParaRPr lang="en-US" dirty="0"/>
          </a:p>
        </p:txBody>
      </p:sp>
      <p:grpSp>
        <p:nvGrpSpPr>
          <p:cNvPr id="2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4" name="Flowchart: Delay 13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62965" y="3143250"/>
            <a:ext cx="365760" cy="880110"/>
            <a:chOff x="3291840" y="2914650"/>
            <a:chExt cx="365760" cy="880110"/>
          </a:xfrm>
        </p:grpSpPr>
        <p:cxnSp>
          <p:nvCxnSpPr>
            <p:cNvPr id="16" name="Straight Arrow Connector 15"/>
            <p:cNvCxnSpPr/>
            <p:nvPr/>
          </p:nvCxnSpPr>
          <p:spPr>
            <a:xfrm flipV="1">
              <a:off x="3476625" y="2914650"/>
              <a:ext cx="0" cy="73152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7"/>
            <p:cNvSpPr>
              <a:spLocks noChangeArrowheads="1"/>
            </p:cNvSpPr>
            <p:nvPr/>
          </p:nvSpPr>
          <p:spPr bwMode="auto">
            <a:xfrm>
              <a:off x="3291840" y="34290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1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676400" y="3124200"/>
            <a:ext cx="981075" cy="899160"/>
            <a:chOff x="3194685" y="2895600"/>
            <a:chExt cx="981075" cy="899160"/>
          </a:xfrm>
        </p:grpSpPr>
        <p:cxnSp>
          <p:nvCxnSpPr>
            <p:cNvPr id="19" name="Straight Arrow Connector 18"/>
            <p:cNvCxnSpPr/>
            <p:nvPr/>
          </p:nvCxnSpPr>
          <p:spPr>
            <a:xfrm flipH="1" flipV="1">
              <a:off x="3194685" y="2895600"/>
              <a:ext cx="786765" cy="695325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7"/>
            <p:cNvSpPr>
              <a:spLocks noChangeArrowheads="1"/>
            </p:cNvSpPr>
            <p:nvPr/>
          </p:nvSpPr>
          <p:spPr bwMode="auto">
            <a:xfrm>
              <a:off x="3810000" y="34290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2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223641" y="3124200"/>
            <a:ext cx="967359" cy="899160"/>
            <a:chOff x="3810000" y="2895600"/>
            <a:chExt cx="967359" cy="899160"/>
          </a:xfrm>
        </p:grpSpPr>
        <p:cxnSp>
          <p:nvCxnSpPr>
            <p:cNvPr id="22" name="Straight Arrow Connector 21"/>
            <p:cNvCxnSpPr/>
            <p:nvPr/>
          </p:nvCxnSpPr>
          <p:spPr>
            <a:xfrm flipV="1">
              <a:off x="3990975" y="2895600"/>
              <a:ext cx="786384" cy="695325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7"/>
            <p:cNvSpPr>
              <a:spLocks noChangeArrowheads="1"/>
            </p:cNvSpPr>
            <p:nvPr/>
          </p:nvSpPr>
          <p:spPr bwMode="auto">
            <a:xfrm>
              <a:off x="3810000" y="34290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3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587240" y="3124200"/>
            <a:ext cx="365760" cy="899160"/>
            <a:chOff x="3810000" y="2895600"/>
            <a:chExt cx="365760" cy="899160"/>
          </a:xfrm>
        </p:grpSpPr>
        <p:cxnSp>
          <p:nvCxnSpPr>
            <p:cNvPr id="25" name="Straight Arrow Connector 24"/>
            <p:cNvCxnSpPr/>
            <p:nvPr/>
          </p:nvCxnSpPr>
          <p:spPr>
            <a:xfrm flipV="1">
              <a:off x="3990975" y="2895600"/>
              <a:ext cx="0" cy="73152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7"/>
            <p:cNvSpPr>
              <a:spLocks noChangeArrowheads="1"/>
            </p:cNvSpPr>
            <p:nvPr/>
          </p:nvSpPr>
          <p:spPr bwMode="auto">
            <a:xfrm>
              <a:off x="3810000" y="34290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4</a:t>
              </a:r>
            </a:p>
          </p:txBody>
        </p:sp>
      </p:grpSp>
      <p:sp>
        <p:nvSpPr>
          <p:cNvPr id="30" name="Rectangle 28"/>
          <p:cNvSpPr>
            <a:spLocks noChangeArrowheads="1"/>
          </p:cNvSpPr>
          <p:nvPr/>
        </p:nvSpPr>
        <p:spPr bwMode="auto">
          <a:xfrm>
            <a:off x="472952" y="5228046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3.	</a:t>
            </a:r>
            <a:r>
              <a:rPr lang="en-US" sz="2000" dirty="0"/>
              <a:t>Write the check number in the Doc. No. column.</a:t>
            </a:r>
          </a:p>
        </p:txBody>
      </p:sp>
      <p:sp>
        <p:nvSpPr>
          <p:cNvPr id="32" name="Rectangle 30"/>
          <p:cNvSpPr>
            <a:spLocks noChangeArrowheads="1"/>
          </p:cNvSpPr>
          <p:nvPr/>
        </p:nvSpPr>
        <p:spPr bwMode="auto">
          <a:xfrm>
            <a:off x="472952" y="4841724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2.	</a:t>
            </a:r>
            <a:r>
              <a:rPr lang="en-US" sz="2000" dirty="0"/>
              <a:t>Write the word </a:t>
            </a:r>
            <a:r>
              <a:rPr lang="en-US" sz="2000" b="1" dirty="0"/>
              <a:t>VOID</a:t>
            </a:r>
            <a:r>
              <a:rPr lang="en-US" sz="2000" dirty="0"/>
              <a:t> in the Account Title column.</a:t>
            </a:r>
          </a:p>
        </p:txBody>
      </p:sp>
      <p:sp>
        <p:nvSpPr>
          <p:cNvPr id="33" name="Rectangle 31"/>
          <p:cNvSpPr>
            <a:spLocks noChangeArrowheads="1"/>
          </p:cNvSpPr>
          <p:nvPr/>
        </p:nvSpPr>
        <p:spPr bwMode="auto">
          <a:xfrm>
            <a:off x="472952" y="5614368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4.	</a:t>
            </a:r>
            <a:r>
              <a:rPr lang="en-US" sz="2000" dirty="0"/>
              <a:t>Place a check mark in the Post. Ref. column.</a:t>
            </a:r>
          </a:p>
        </p:txBody>
      </p:sp>
      <p:sp>
        <p:nvSpPr>
          <p:cNvPr id="34" name="Rectangle 31"/>
          <p:cNvSpPr>
            <a:spLocks noChangeArrowheads="1"/>
          </p:cNvSpPr>
          <p:nvPr/>
        </p:nvSpPr>
        <p:spPr bwMode="auto">
          <a:xfrm>
            <a:off x="472952" y="6000690"/>
            <a:ext cx="86710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5.	</a:t>
            </a:r>
            <a:r>
              <a:rPr lang="en-US" sz="2000" dirty="0"/>
              <a:t>Place a dash in both the Debit and Credit columns.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5410200" y="3124200"/>
            <a:ext cx="923925" cy="899160"/>
            <a:chOff x="5410200" y="3124200"/>
            <a:chExt cx="923925" cy="899160"/>
          </a:xfrm>
        </p:grpSpPr>
        <p:cxnSp>
          <p:nvCxnSpPr>
            <p:cNvPr id="28" name="Straight Arrow Connector 27"/>
            <p:cNvCxnSpPr/>
            <p:nvPr/>
          </p:nvCxnSpPr>
          <p:spPr>
            <a:xfrm flipV="1">
              <a:off x="5876925" y="3124200"/>
              <a:ext cx="457200" cy="6858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H="1" flipV="1">
              <a:off x="5410200" y="3124200"/>
              <a:ext cx="457200" cy="6858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7"/>
            <p:cNvSpPr>
              <a:spLocks noChangeArrowheads="1"/>
            </p:cNvSpPr>
            <p:nvPr/>
          </p:nvSpPr>
          <p:spPr bwMode="auto">
            <a:xfrm>
              <a:off x="5689282" y="36576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5</a:t>
              </a: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utoUpdateAnimBg="0"/>
      <p:bldP spid="30" grpId="0" autoUpdateAnimBg="0"/>
      <p:bldP spid="32" grpId="0" autoUpdateAnimBg="0"/>
      <p:bldP spid="33" grpId="0" autoUpdateAnimBg="0"/>
      <p:bldP spid="34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Lesson 5-1 </a:t>
            </a:r>
            <a:r>
              <a:rPr lang="en-US" dirty="0"/>
              <a:t>Audit Your Understanding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1.	</a:t>
            </a:r>
            <a:r>
              <a:rPr lang="en-US" dirty="0"/>
              <a:t>List the three types of endorsements.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ntent Placeholder 7"/>
          <p:cNvSpPr txBox="1">
            <a:spLocks/>
          </p:cNvSpPr>
          <p:nvPr/>
        </p:nvSpPr>
        <p:spPr>
          <a:xfrm>
            <a:off x="914400" y="2514600"/>
            <a:ext cx="7315200" cy="27432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lvl="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Blank endorsement</a:t>
            </a:r>
          </a:p>
          <a:p>
            <a:pPr lvl="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Special endorsement</a:t>
            </a:r>
          </a:p>
          <a:p>
            <a:pPr lvl="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Restrictive endorsement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9" name="Flowchart: Delay 8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Lesson 5-1 </a:t>
            </a:r>
            <a:r>
              <a:rPr lang="en-US" dirty="0"/>
              <a:t>Audit Your Understanding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2.	</a:t>
            </a:r>
            <a:r>
              <a:rPr lang="en-US" dirty="0"/>
              <a:t>List the steps for preparing a check stub.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2514600"/>
            <a:ext cx="7315200" cy="36576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3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1.	Write the amount of the check after the dollar sign at the top of the stub. 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2.	Write the date of the check on the </a:t>
            </a:r>
            <a:r>
              <a:rPr lang="en-US" sz="3200" i="1" dirty="0">
                <a:solidFill>
                  <a:srgbClr val="000000"/>
                </a:solidFill>
                <a:ea typeface="Times New Roman"/>
                <a:cs typeface="Times-Roman"/>
              </a:rPr>
              <a:t>Date</a:t>
            </a: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 line. 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3.	Write to whom the check is to be paid on the </a:t>
            </a:r>
            <a:r>
              <a:rPr lang="en-US" sz="3200" i="1" dirty="0">
                <a:solidFill>
                  <a:srgbClr val="000000"/>
                </a:solidFill>
                <a:ea typeface="Times New Roman"/>
                <a:cs typeface="Times-Roman"/>
              </a:rPr>
              <a:t>To</a:t>
            </a: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 line. 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4.	Record the purpose of the check on the </a:t>
            </a:r>
            <a:r>
              <a:rPr lang="en-US" sz="3200" i="1" dirty="0">
                <a:solidFill>
                  <a:srgbClr val="000000"/>
                </a:solidFill>
                <a:ea typeface="Times New Roman"/>
                <a:cs typeface="Times-Roman"/>
              </a:rPr>
              <a:t>For</a:t>
            </a: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 line. 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5.	Write the amount of the check after the words </a:t>
            </a:r>
            <a:r>
              <a:rPr lang="en-US" sz="3200" i="1" dirty="0">
                <a:solidFill>
                  <a:srgbClr val="000000"/>
                </a:solidFill>
                <a:ea typeface="Times New Roman"/>
                <a:cs typeface="Times-Roman"/>
              </a:rPr>
              <a:t>Amt. This Check</a:t>
            </a: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. 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6.	Calculate the new checking account balance and record it in the amount column on the last line of the stub.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Lesson 5-1 </a:t>
            </a:r>
            <a:r>
              <a:rPr lang="en-US" dirty="0"/>
              <a:t>Audit Your Understanding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3.	</a:t>
            </a:r>
            <a:r>
              <a:rPr lang="en-US" dirty="0"/>
              <a:t>List the steps for preparing a check.</a:t>
            </a:r>
          </a:p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 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2514600"/>
            <a:ext cx="7315200" cy="36576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31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1. Write the date. 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2. Write to whom the check is to be paid following the words </a:t>
            </a:r>
            <a:r>
              <a:rPr lang="en-US" sz="3200" i="1" dirty="0">
                <a:solidFill>
                  <a:srgbClr val="000000"/>
                </a:solidFill>
                <a:ea typeface="Times New Roman"/>
                <a:cs typeface="Times-Roman"/>
              </a:rPr>
              <a:t>Pay to the order of.</a:t>
            </a: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 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3. Write the amount in figures following the dollar sign. 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4. Write the amount in words and draw a line through the unused space up to the word </a:t>
            </a:r>
            <a:r>
              <a:rPr lang="en-US" sz="3200" i="1" dirty="0">
                <a:solidFill>
                  <a:srgbClr val="000000"/>
                </a:solidFill>
                <a:ea typeface="Times New Roman"/>
                <a:cs typeface="Times-Roman"/>
              </a:rPr>
              <a:t>Dollars.</a:t>
            </a: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 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5. Write the purpose of the check on the line labeled </a:t>
            </a:r>
            <a:r>
              <a:rPr lang="en-US" sz="3200" i="1" dirty="0">
                <a:solidFill>
                  <a:srgbClr val="000000"/>
                </a:solidFill>
                <a:ea typeface="Times New Roman"/>
                <a:cs typeface="Times-Roman"/>
              </a:rPr>
              <a:t>For</a:t>
            </a: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. </a:t>
            </a:r>
          </a:p>
          <a:p>
            <a:pPr marL="342900" indent="-342900"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6. Sign the check.</a:t>
            </a:r>
            <a:endParaRPr lang="en-US" sz="3200" dirty="0">
              <a:solidFill>
                <a:srgbClr val="000000"/>
              </a:solidFill>
              <a:latin typeface="MyriadPro-Regular"/>
              <a:ea typeface="Times New Roman"/>
              <a:cs typeface="MyriadPro-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work together 5-1</a:t>
            </a:r>
            <a:br>
              <a:rPr lang="en-US" dirty="0"/>
            </a:br>
            <a:r>
              <a:rPr lang="en-US" dirty="0"/>
              <a:t>on your own 5-1</a:t>
            </a:r>
          </a:p>
        </p:txBody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676400"/>
            <a:ext cx="7772400" cy="4800600"/>
          </a:xfrm>
        </p:spPr>
        <p:txBody>
          <a:bodyPr/>
          <a:lstStyle/>
          <a:p>
            <a:pPr eaLnBrk="1" hangingPunct="1"/>
            <a:r>
              <a:rPr lang="en-US" dirty="0"/>
              <a:t>Get a copy of the Lesson 5-1 worksheet</a:t>
            </a:r>
          </a:p>
          <a:p>
            <a:pPr lvl="1" eaLnBrk="1" hangingPunct="1"/>
            <a:r>
              <a:rPr lang="en-US" dirty="0"/>
              <a:t>Handouts Provided / Print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work together will be started in class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Complete on your own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Turn in when both assignments completed</a:t>
            </a:r>
          </a:p>
        </p:txBody>
      </p:sp>
    </p:spTree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600200"/>
            <a:ext cx="914400" cy="5257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800" dirty="0"/>
              <a:t>Learning Objectives</a:t>
            </a:r>
          </a:p>
        </p:txBody>
      </p:sp>
      <p:sp>
        <p:nvSpPr>
          <p:cNvPr id="7" name="Wave 6"/>
          <p:cNvSpPr/>
          <p:nvPr/>
        </p:nvSpPr>
        <p:spPr>
          <a:xfrm>
            <a:off x="0" y="6400800"/>
            <a:ext cx="9144000" cy="457200"/>
          </a:xfrm>
          <a:prstGeom prst="wave">
            <a:avLst/>
          </a:prstGeom>
          <a:solidFill>
            <a:srgbClr val="00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6600"/>
                </a:solidFill>
              </a:rPr>
              <a:t>© 2014 Cengage Learning. All Rights Reserved.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8801" y="2514600"/>
            <a:ext cx="64008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spcAft>
                <a:spcPts val="1200"/>
              </a:spcAft>
            </a:pPr>
            <a:r>
              <a:rPr lang="en-US" sz="2400" b="1" dirty="0"/>
              <a:t>LO</a:t>
            </a:r>
            <a:r>
              <a:rPr lang="en-US" sz="2400" b="1" dirty="0">
                <a:solidFill>
                  <a:srgbClr val="FF0000"/>
                </a:solidFill>
              </a:rPr>
              <a:t>4</a:t>
            </a:r>
            <a:r>
              <a:rPr lang="en-US" sz="2400" dirty="0"/>
              <a:t> 	Complete a bank statement reconciliation.</a:t>
            </a:r>
          </a:p>
          <a:p>
            <a:pPr marL="685800" indent="-685800">
              <a:spcAft>
                <a:spcPts val="1200"/>
              </a:spcAft>
            </a:pPr>
            <a:r>
              <a:rPr lang="en-US" sz="2400" b="1" dirty="0"/>
              <a:t>LO</a:t>
            </a:r>
            <a:r>
              <a:rPr lang="en-US" sz="2400" b="1" dirty="0">
                <a:solidFill>
                  <a:srgbClr val="FF0000"/>
                </a:solidFill>
              </a:rPr>
              <a:t>5</a:t>
            </a:r>
            <a:r>
              <a:rPr lang="en-US" sz="2400" dirty="0"/>
              <a:t> 	Record and journalize a bank service charge.</a:t>
            </a:r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2201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Bank Statement</a:t>
            </a:r>
            <a:endParaRPr lang="en-US" dirty="0"/>
          </a:p>
        </p:txBody>
      </p:sp>
      <p:pic>
        <p:nvPicPr>
          <p:cNvPr id="22" name="Content Placeholder 21" descr="Chapter 5_Page 129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903239"/>
            <a:ext cx="3962400" cy="391988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LO4</a:t>
            </a:r>
            <a:endParaRPr lang="en-US" dirty="0"/>
          </a:p>
        </p:txBody>
      </p:sp>
      <p:grpSp>
        <p:nvGrpSpPr>
          <p:cNvPr id="2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4" name="Flowchart: Delay 13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5-2</a:t>
              </a:r>
            </a:p>
          </p:txBody>
        </p:sp>
      </p:grpSp>
      <p:sp>
        <p:nvSpPr>
          <p:cNvPr id="21" name="Content Placeholder 2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 report of deposits, withdrawals, and bank balances sent to a depositor by a bank is called a </a:t>
            </a:r>
            <a:r>
              <a:rPr lang="en-US" b="1" dirty="0">
                <a:solidFill>
                  <a:srgbClr val="0070C0"/>
                </a:solidFill>
              </a:rPr>
              <a:t>bank statement</a:t>
            </a:r>
            <a:r>
              <a:rPr lang="en-US" dirty="0"/>
              <a:t>.</a:t>
            </a:r>
          </a:p>
          <a:p>
            <a:r>
              <a:rPr lang="en-US" dirty="0"/>
              <a:t>A check which has been paid by the bank is called a </a:t>
            </a:r>
            <a:r>
              <a:rPr lang="en-US" b="1" dirty="0">
                <a:solidFill>
                  <a:srgbClr val="0070C0"/>
                </a:solidFill>
              </a:rPr>
              <a:t>canceled check</a:t>
            </a:r>
            <a:r>
              <a:rPr lang="en-US" dirty="0"/>
              <a:t>.</a:t>
            </a:r>
          </a:p>
        </p:txBody>
      </p:sp>
    </p:spTree>
  </p:cSld>
  <p:clrMapOvr>
    <a:masterClrMapping/>
  </p:clrMapOvr>
  <p:transition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pter 5_Page 13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71600" y="1889469"/>
            <a:ext cx="5943600" cy="39017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Bank Statement Reconciliation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LO4</a:t>
            </a:r>
            <a:endParaRPr lang="en-US" dirty="0"/>
          </a:p>
        </p:txBody>
      </p:sp>
      <p:grpSp>
        <p:nvGrpSpPr>
          <p:cNvPr id="4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5-2</a:t>
              </a:r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7086600" y="2133600"/>
            <a:ext cx="1727653" cy="830997"/>
            <a:chOff x="7086600" y="2133600"/>
            <a:chExt cx="1727653" cy="830997"/>
          </a:xfrm>
        </p:grpSpPr>
        <p:cxnSp>
          <p:nvCxnSpPr>
            <p:cNvPr id="45" name="Straight Arrow Connector 44"/>
            <p:cNvCxnSpPr/>
            <p:nvPr/>
          </p:nvCxnSpPr>
          <p:spPr>
            <a:xfrm flipV="1">
              <a:off x="7086600" y="2514600"/>
              <a:ext cx="533400" cy="3810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37"/>
            <p:cNvGrpSpPr/>
            <p:nvPr/>
          </p:nvGrpSpPr>
          <p:grpSpPr>
            <a:xfrm>
              <a:off x="7381875" y="2133600"/>
              <a:ext cx="1432378" cy="830997"/>
              <a:chOff x="533400" y="3429000"/>
              <a:chExt cx="1432378" cy="83099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914400" y="3429000"/>
                <a:ext cx="1051378" cy="8309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rgbClr val="0070C0"/>
                    </a:solidFill>
                  </a:rPr>
                  <a:t>Bank</a:t>
                </a:r>
                <a:br>
                  <a:rPr lang="en-US" sz="1600" dirty="0">
                    <a:solidFill>
                      <a:prstClr val="black"/>
                    </a:solidFill>
                  </a:rPr>
                </a:br>
                <a:r>
                  <a:rPr lang="en-US" sz="1600" dirty="0">
                    <a:solidFill>
                      <a:srgbClr val="0070C0"/>
                    </a:solidFill>
                  </a:rPr>
                  <a:t>Statement</a:t>
                </a:r>
                <a:br>
                  <a:rPr lang="en-US" sz="1600" dirty="0">
                    <a:solidFill>
                      <a:srgbClr val="0070C0"/>
                    </a:solidFill>
                  </a:rPr>
                </a:br>
                <a:r>
                  <a:rPr lang="en-US" sz="1600" dirty="0">
                    <a:solidFill>
                      <a:srgbClr val="0070C0"/>
                    </a:solidFill>
                  </a:rPr>
                  <a:t>Balance</a:t>
                </a:r>
              </a:p>
            </p:txBody>
          </p:sp>
          <p:sp>
            <p:nvSpPr>
              <p:cNvPr id="23" name="Rectangle 11"/>
              <p:cNvSpPr>
                <a:spLocks noChangeArrowheads="1"/>
              </p:cNvSpPr>
              <p:nvPr/>
            </p:nvSpPr>
            <p:spPr bwMode="auto">
              <a:xfrm>
                <a:off x="533400" y="3661618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5</a:t>
                </a:r>
              </a:p>
            </p:txBody>
          </p:sp>
        </p:grpSp>
      </p:grpSp>
      <p:grpSp>
        <p:nvGrpSpPr>
          <p:cNvPr id="9" name="Group 81"/>
          <p:cNvGrpSpPr/>
          <p:nvPr/>
        </p:nvGrpSpPr>
        <p:grpSpPr>
          <a:xfrm>
            <a:off x="1677709" y="5486400"/>
            <a:ext cx="2970491" cy="834628"/>
            <a:chOff x="1677709" y="5486400"/>
            <a:chExt cx="2970491" cy="834628"/>
          </a:xfrm>
        </p:grpSpPr>
        <p:cxnSp>
          <p:nvCxnSpPr>
            <p:cNvPr id="47" name="Straight Arrow Connector 46"/>
            <p:cNvCxnSpPr/>
            <p:nvPr/>
          </p:nvCxnSpPr>
          <p:spPr>
            <a:xfrm flipH="1">
              <a:off x="1828800" y="5486400"/>
              <a:ext cx="1752600" cy="6096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36"/>
            <p:cNvGrpSpPr/>
            <p:nvPr/>
          </p:nvGrpSpPr>
          <p:grpSpPr>
            <a:xfrm>
              <a:off x="1677709" y="5955268"/>
              <a:ext cx="2970491" cy="365760"/>
              <a:chOff x="533400" y="3048000"/>
              <a:chExt cx="2970491" cy="365760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914400" y="3048000"/>
                <a:ext cx="2589491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en-US" sz="1600" dirty="0">
                    <a:solidFill>
                      <a:srgbClr val="0070C0"/>
                    </a:solidFill>
                  </a:rPr>
                  <a:t>Adjusted</a:t>
                </a:r>
                <a:r>
                  <a:rPr lang="en-US" sz="1600" dirty="0">
                    <a:solidFill>
                      <a:prstClr val="black"/>
                    </a:solidFill>
                  </a:rPr>
                  <a:t> </a:t>
                </a:r>
                <a:r>
                  <a:rPr lang="en-US" sz="1600" dirty="0">
                    <a:solidFill>
                      <a:srgbClr val="0070C0"/>
                    </a:solidFill>
                  </a:rPr>
                  <a:t>Check</a:t>
                </a:r>
                <a:r>
                  <a:rPr lang="en-US" sz="1600" dirty="0">
                    <a:solidFill>
                      <a:prstClr val="black"/>
                    </a:solidFill>
                  </a:rPr>
                  <a:t> </a:t>
                </a:r>
                <a:r>
                  <a:rPr lang="en-US" sz="1600" dirty="0">
                    <a:solidFill>
                      <a:srgbClr val="0070C0"/>
                    </a:solidFill>
                  </a:rPr>
                  <a:t>Stub</a:t>
                </a:r>
                <a:r>
                  <a:rPr lang="en-US" sz="1600" dirty="0">
                    <a:solidFill>
                      <a:prstClr val="black"/>
                    </a:solidFill>
                  </a:rPr>
                  <a:t> </a:t>
                </a:r>
                <a:r>
                  <a:rPr lang="en-US" sz="1600" dirty="0">
                    <a:solidFill>
                      <a:srgbClr val="0070C0"/>
                    </a:solidFill>
                  </a:rPr>
                  <a:t>Balance</a:t>
                </a:r>
              </a:p>
            </p:txBody>
          </p:sp>
          <p:sp>
            <p:nvSpPr>
              <p:cNvPr id="24" name="Rectangle 10"/>
              <p:cNvSpPr>
                <a:spLocks noChangeArrowheads="1"/>
              </p:cNvSpPr>
              <p:nvPr/>
            </p:nvSpPr>
            <p:spPr bwMode="auto">
              <a:xfrm>
                <a:off x="533400" y="30480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4</a:t>
                </a:r>
              </a:p>
            </p:txBody>
          </p:sp>
        </p:grpSp>
      </p:grpSp>
      <p:grpSp>
        <p:nvGrpSpPr>
          <p:cNvPr id="13" name="Group 78"/>
          <p:cNvGrpSpPr/>
          <p:nvPr/>
        </p:nvGrpSpPr>
        <p:grpSpPr>
          <a:xfrm>
            <a:off x="2590800" y="1447800"/>
            <a:ext cx="2514600" cy="1447800"/>
            <a:chOff x="2590800" y="1447800"/>
            <a:chExt cx="2514600" cy="1447800"/>
          </a:xfrm>
        </p:grpSpPr>
        <p:cxnSp>
          <p:nvCxnSpPr>
            <p:cNvPr id="50" name="Straight Arrow Connector 49"/>
            <p:cNvCxnSpPr/>
            <p:nvPr/>
          </p:nvCxnSpPr>
          <p:spPr>
            <a:xfrm flipH="1" flipV="1">
              <a:off x="2819400" y="1676400"/>
              <a:ext cx="914400" cy="12192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Group 34"/>
            <p:cNvGrpSpPr/>
            <p:nvPr/>
          </p:nvGrpSpPr>
          <p:grpSpPr>
            <a:xfrm>
              <a:off x="2590800" y="1447800"/>
              <a:ext cx="2514600" cy="365760"/>
              <a:chOff x="533400" y="2133600"/>
              <a:chExt cx="2514600" cy="365760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914400" y="2133600"/>
                <a:ext cx="213360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rgbClr val="0070C0"/>
                    </a:solidFill>
                  </a:rPr>
                  <a:t>Check</a:t>
                </a:r>
                <a:r>
                  <a:rPr lang="en-US" sz="1600" dirty="0"/>
                  <a:t> </a:t>
                </a:r>
                <a:r>
                  <a:rPr lang="en-US" sz="1600" dirty="0">
                    <a:solidFill>
                      <a:srgbClr val="0070C0"/>
                    </a:solidFill>
                  </a:rPr>
                  <a:t>Stub Balance</a:t>
                </a:r>
              </a:p>
            </p:txBody>
          </p:sp>
          <p:sp>
            <p:nvSpPr>
              <p:cNvPr id="25" name="Rectangle 8"/>
              <p:cNvSpPr>
                <a:spLocks noChangeArrowheads="1"/>
              </p:cNvSpPr>
              <p:nvPr/>
            </p:nvSpPr>
            <p:spPr bwMode="auto">
              <a:xfrm>
                <a:off x="533400" y="21336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2</a:t>
                </a:r>
              </a:p>
            </p:txBody>
          </p:sp>
        </p:grpSp>
      </p:grpSp>
      <p:grpSp>
        <p:nvGrpSpPr>
          <p:cNvPr id="35" name="Group 77"/>
          <p:cNvGrpSpPr/>
          <p:nvPr/>
        </p:nvGrpSpPr>
        <p:grpSpPr>
          <a:xfrm>
            <a:off x="5848350" y="1447800"/>
            <a:ext cx="957504" cy="609600"/>
            <a:chOff x="5848350" y="1447800"/>
            <a:chExt cx="957504" cy="609600"/>
          </a:xfrm>
        </p:grpSpPr>
        <p:cxnSp>
          <p:nvCxnSpPr>
            <p:cNvPr id="48" name="Straight Arrow Connector 47"/>
            <p:cNvCxnSpPr/>
            <p:nvPr/>
          </p:nvCxnSpPr>
          <p:spPr>
            <a:xfrm flipV="1">
              <a:off x="6019800" y="1600200"/>
              <a:ext cx="0" cy="4572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33"/>
            <p:cNvGrpSpPr/>
            <p:nvPr/>
          </p:nvGrpSpPr>
          <p:grpSpPr>
            <a:xfrm>
              <a:off x="5848350" y="1447800"/>
              <a:ext cx="957504" cy="365760"/>
              <a:chOff x="533400" y="1600200"/>
              <a:chExt cx="957504" cy="36576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14400" y="1600200"/>
                <a:ext cx="5765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rgbClr val="0070C0"/>
                    </a:solidFill>
                  </a:rPr>
                  <a:t>Date</a:t>
                </a:r>
                <a:endParaRPr lang="en-US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6" name="Rectangle 7"/>
              <p:cNvSpPr>
                <a:spLocks noChangeArrowheads="1"/>
              </p:cNvSpPr>
              <p:nvPr/>
            </p:nvSpPr>
            <p:spPr bwMode="auto">
              <a:xfrm>
                <a:off x="533400" y="16002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1</a:t>
                </a:r>
              </a:p>
            </p:txBody>
          </p:sp>
        </p:grpSp>
      </p:grpSp>
      <p:grpSp>
        <p:nvGrpSpPr>
          <p:cNvPr id="37" name="Group 79"/>
          <p:cNvGrpSpPr/>
          <p:nvPr/>
        </p:nvGrpSpPr>
        <p:grpSpPr>
          <a:xfrm>
            <a:off x="152400" y="2514600"/>
            <a:ext cx="1524000" cy="914400"/>
            <a:chOff x="152400" y="2514600"/>
            <a:chExt cx="1524000" cy="914400"/>
          </a:xfrm>
        </p:grpSpPr>
        <p:cxnSp>
          <p:nvCxnSpPr>
            <p:cNvPr id="46" name="Straight Arrow Connector 45"/>
            <p:cNvCxnSpPr/>
            <p:nvPr/>
          </p:nvCxnSpPr>
          <p:spPr>
            <a:xfrm flipH="1" flipV="1">
              <a:off x="1066800" y="2819400"/>
              <a:ext cx="609600" cy="6096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" name="Group 35"/>
            <p:cNvGrpSpPr/>
            <p:nvPr/>
          </p:nvGrpSpPr>
          <p:grpSpPr>
            <a:xfrm>
              <a:off x="152400" y="2514600"/>
              <a:ext cx="1127760" cy="584775"/>
              <a:chOff x="-228600" y="2438400"/>
              <a:chExt cx="1127760" cy="584775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-228600" y="2438400"/>
                <a:ext cx="784510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rgbClr val="0070C0"/>
                    </a:solidFill>
                  </a:rPr>
                  <a:t>Service</a:t>
                </a:r>
                <a:br>
                  <a:rPr lang="en-US" sz="1600" dirty="0"/>
                </a:br>
                <a:r>
                  <a:rPr lang="en-US" sz="1600" dirty="0">
                    <a:solidFill>
                      <a:srgbClr val="0070C0"/>
                    </a:solidFill>
                  </a:rPr>
                  <a:t>Charge</a:t>
                </a:r>
              </a:p>
            </p:txBody>
          </p:sp>
          <p:sp>
            <p:nvSpPr>
              <p:cNvPr id="27" name="Rectangle 9"/>
              <p:cNvSpPr>
                <a:spLocks noChangeArrowheads="1"/>
              </p:cNvSpPr>
              <p:nvPr/>
            </p:nvSpPr>
            <p:spPr bwMode="auto">
              <a:xfrm>
                <a:off x="533400" y="2547907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3</a:t>
                </a:r>
              </a:p>
            </p:txBody>
          </p:sp>
        </p:grpSp>
      </p:grpSp>
      <p:grpSp>
        <p:nvGrpSpPr>
          <p:cNvPr id="39" name="Group 84"/>
          <p:cNvGrpSpPr/>
          <p:nvPr/>
        </p:nvGrpSpPr>
        <p:grpSpPr>
          <a:xfrm>
            <a:off x="7086600" y="4559321"/>
            <a:ext cx="1880451" cy="622279"/>
            <a:chOff x="7086600" y="4559321"/>
            <a:chExt cx="1880451" cy="622279"/>
          </a:xfrm>
        </p:grpSpPr>
        <p:cxnSp>
          <p:nvCxnSpPr>
            <p:cNvPr id="52" name="Straight Arrow Connector 51"/>
            <p:cNvCxnSpPr/>
            <p:nvPr/>
          </p:nvCxnSpPr>
          <p:spPr>
            <a:xfrm flipV="1">
              <a:off x="7086600" y="4876800"/>
              <a:ext cx="457200" cy="3048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40"/>
            <p:cNvGrpSpPr/>
            <p:nvPr/>
          </p:nvGrpSpPr>
          <p:grpSpPr>
            <a:xfrm>
              <a:off x="7381875" y="4559321"/>
              <a:ext cx="1585176" cy="584775"/>
              <a:chOff x="533400" y="4876800"/>
              <a:chExt cx="1585176" cy="584775"/>
            </a:xfrm>
          </p:grpSpPr>
          <p:sp>
            <p:nvSpPr>
              <p:cNvPr id="16" name="Rectangle 15"/>
              <p:cNvSpPr/>
              <p:nvPr/>
            </p:nvSpPr>
            <p:spPr>
              <a:xfrm>
                <a:off x="914400" y="4876800"/>
                <a:ext cx="120417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en-US" sz="1600" dirty="0">
                    <a:solidFill>
                      <a:srgbClr val="0070C0"/>
                    </a:solidFill>
                  </a:rPr>
                  <a:t>Outstanding</a:t>
                </a:r>
                <a:br>
                  <a:rPr lang="en-US" sz="1600" dirty="0">
                    <a:solidFill>
                      <a:prstClr val="black"/>
                    </a:solidFill>
                  </a:rPr>
                </a:br>
                <a:r>
                  <a:rPr lang="en-US" sz="1600" dirty="0">
                    <a:solidFill>
                      <a:srgbClr val="0070C0"/>
                    </a:solidFill>
                  </a:rPr>
                  <a:t>Checks</a:t>
                </a:r>
              </a:p>
            </p:txBody>
          </p:sp>
          <p:sp>
            <p:nvSpPr>
              <p:cNvPr id="30" name="Rectangle 8"/>
              <p:cNvSpPr>
                <a:spLocks noChangeArrowheads="1"/>
              </p:cNvSpPr>
              <p:nvPr/>
            </p:nvSpPr>
            <p:spPr bwMode="auto">
              <a:xfrm>
                <a:off x="533400" y="4986307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8</a:t>
                </a:r>
              </a:p>
            </p:txBody>
          </p:sp>
        </p:grpSp>
      </p:grpSp>
      <p:grpSp>
        <p:nvGrpSpPr>
          <p:cNvPr id="41" name="Group 85"/>
          <p:cNvGrpSpPr/>
          <p:nvPr/>
        </p:nvGrpSpPr>
        <p:grpSpPr>
          <a:xfrm>
            <a:off x="7086600" y="3978832"/>
            <a:ext cx="1556068" cy="365760"/>
            <a:chOff x="7086600" y="3978832"/>
            <a:chExt cx="1556068" cy="365760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7086600" y="4038600"/>
              <a:ext cx="457200" cy="1524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39"/>
            <p:cNvGrpSpPr/>
            <p:nvPr/>
          </p:nvGrpSpPr>
          <p:grpSpPr>
            <a:xfrm>
              <a:off x="7381875" y="3978832"/>
              <a:ext cx="1260793" cy="365760"/>
              <a:chOff x="533400" y="4343400"/>
              <a:chExt cx="1260793" cy="365760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914400" y="4357003"/>
                <a:ext cx="87979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en-US" sz="1600" dirty="0">
                    <a:solidFill>
                      <a:srgbClr val="0070C0"/>
                    </a:solidFill>
                  </a:rPr>
                  <a:t>Subtotal</a:t>
                </a:r>
              </a:p>
            </p:txBody>
          </p:sp>
          <p:sp>
            <p:nvSpPr>
              <p:cNvPr id="31" name="Rectangle 7"/>
              <p:cNvSpPr>
                <a:spLocks noChangeArrowheads="1"/>
              </p:cNvSpPr>
              <p:nvPr/>
            </p:nvSpPr>
            <p:spPr bwMode="auto">
              <a:xfrm>
                <a:off x="533400" y="43434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7</a:t>
                </a:r>
              </a:p>
            </p:txBody>
          </p:sp>
        </p:grpSp>
      </p:grpSp>
      <p:grpSp>
        <p:nvGrpSpPr>
          <p:cNvPr id="43" name="Group 83"/>
          <p:cNvGrpSpPr/>
          <p:nvPr/>
        </p:nvGrpSpPr>
        <p:grpSpPr>
          <a:xfrm>
            <a:off x="7086600" y="5358825"/>
            <a:ext cx="1968616" cy="584775"/>
            <a:chOff x="7086600" y="5358825"/>
            <a:chExt cx="1968616" cy="584775"/>
          </a:xfrm>
        </p:grpSpPr>
        <p:cxnSp>
          <p:nvCxnSpPr>
            <p:cNvPr id="53" name="Straight Arrow Connector 52"/>
            <p:cNvCxnSpPr/>
            <p:nvPr/>
          </p:nvCxnSpPr>
          <p:spPr>
            <a:xfrm>
              <a:off x="7086600" y="5562600"/>
              <a:ext cx="457200" cy="762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Group 41"/>
            <p:cNvGrpSpPr/>
            <p:nvPr/>
          </p:nvGrpSpPr>
          <p:grpSpPr>
            <a:xfrm>
              <a:off x="7381875" y="5358825"/>
              <a:ext cx="1673341" cy="584775"/>
              <a:chOff x="533400" y="5257800"/>
              <a:chExt cx="1673341" cy="584775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14400" y="5257800"/>
                <a:ext cx="1292341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en-US" sz="1600" dirty="0">
                    <a:solidFill>
                      <a:srgbClr val="0070C0"/>
                    </a:solidFill>
                  </a:rPr>
                  <a:t>Adjusted</a:t>
                </a:r>
                <a:br>
                  <a:rPr lang="en-US" sz="1600" dirty="0">
                    <a:solidFill>
                      <a:prstClr val="black"/>
                    </a:solidFill>
                  </a:rPr>
                </a:br>
                <a:r>
                  <a:rPr lang="en-US" sz="1600" dirty="0">
                    <a:solidFill>
                      <a:srgbClr val="0070C0"/>
                    </a:solidFill>
                  </a:rPr>
                  <a:t>Bank</a:t>
                </a:r>
                <a:r>
                  <a:rPr lang="en-US" sz="1600" dirty="0">
                    <a:solidFill>
                      <a:prstClr val="black"/>
                    </a:solidFill>
                  </a:rPr>
                  <a:t> </a:t>
                </a:r>
                <a:r>
                  <a:rPr lang="en-US" sz="1600" dirty="0">
                    <a:solidFill>
                      <a:srgbClr val="0070C0"/>
                    </a:solidFill>
                  </a:rPr>
                  <a:t>Balance</a:t>
                </a:r>
              </a:p>
            </p:txBody>
          </p:sp>
          <p:sp>
            <p:nvSpPr>
              <p:cNvPr id="32" name="Rectangle 9"/>
              <p:cNvSpPr>
                <a:spLocks noChangeArrowheads="1"/>
              </p:cNvSpPr>
              <p:nvPr/>
            </p:nvSpPr>
            <p:spPr bwMode="auto">
              <a:xfrm>
                <a:off x="533400" y="5367307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9</a:t>
                </a:r>
              </a:p>
            </p:txBody>
          </p:sp>
        </p:grpSp>
      </p:grpSp>
      <p:grpSp>
        <p:nvGrpSpPr>
          <p:cNvPr id="55" name="Group 86"/>
          <p:cNvGrpSpPr/>
          <p:nvPr/>
        </p:nvGrpSpPr>
        <p:grpSpPr>
          <a:xfrm>
            <a:off x="7086600" y="3179327"/>
            <a:ext cx="1880451" cy="584775"/>
            <a:chOff x="7086600" y="3179327"/>
            <a:chExt cx="1880451" cy="584775"/>
          </a:xfrm>
        </p:grpSpPr>
        <p:cxnSp>
          <p:nvCxnSpPr>
            <p:cNvPr id="49" name="Straight Arrow Connector 48"/>
            <p:cNvCxnSpPr/>
            <p:nvPr/>
          </p:nvCxnSpPr>
          <p:spPr>
            <a:xfrm flipV="1">
              <a:off x="7086600" y="3429000"/>
              <a:ext cx="533400" cy="3048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Group 38"/>
            <p:cNvGrpSpPr/>
            <p:nvPr/>
          </p:nvGrpSpPr>
          <p:grpSpPr>
            <a:xfrm>
              <a:off x="7381875" y="3179327"/>
              <a:ext cx="1585176" cy="584775"/>
              <a:chOff x="533400" y="3962400"/>
              <a:chExt cx="1585176" cy="584775"/>
            </a:xfrm>
          </p:grpSpPr>
          <p:sp>
            <p:nvSpPr>
              <p:cNvPr id="28" name="Rectangle 11"/>
              <p:cNvSpPr>
                <a:spLocks noChangeArrowheads="1"/>
              </p:cNvSpPr>
              <p:nvPr/>
            </p:nvSpPr>
            <p:spPr bwMode="auto">
              <a:xfrm>
                <a:off x="533400" y="4071907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6</a:t>
                </a: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914400" y="3962400"/>
                <a:ext cx="120417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en-US" sz="1600" dirty="0">
                    <a:solidFill>
                      <a:srgbClr val="0070C0"/>
                    </a:solidFill>
                  </a:rPr>
                  <a:t>Outstanding</a:t>
                </a:r>
                <a:br>
                  <a:rPr lang="en-US" sz="1600" dirty="0">
                    <a:solidFill>
                      <a:prstClr val="black"/>
                    </a:solidFill>
                  </a:rPr>
                </a:br>
                <a:r>
                  <a:rPr lang="en-US" sz="1600" dirty="0">
                    <a:solidFill>
                      <a:srgbClr val="0070C0"/>
                    </a:solidFill>
                  </a:rPr>
                  <a:t>Deposits</a:t>
                </a:r>
              </a:p>
            </p:txBody>
          </p:sp>
        </p:grpSp>
      </p:grpSp>
      <p:grpSp>
        <p:nvGrpSpPr>
          <p:cNvPr id="57" name="Group 82"/>
          <p:cNvGrpSpPr/>
          <p:nvPr/>
        </p:nvGrpSpPr>
        <p:grpSpPr>
          <a:xfrm>
            <a:off x="3886200" y="5562600"/>
            <a:ext cx="4333845" cy="758428"/>
            <a:chOff x="3886200" y="5562600"/>
            <a:chExt cx="4333845" cy="758428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3886200" y="5562600"/>
              <a:ext cx="1600200" cy="6096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H="1">
              <a:off x="5486400" y="5562600"/>
              <a:ext cx="1143000" cy="6096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Group 42"/>
            <p:cNvGrpSpPr/>
            <p:nvPr/>
          </p:nvGrpSpPr>
          <p:grpSpPr>
            <a:xfrm>
              <a:off x="5334000" y="5955268"/>
              <a:ext cx="2886045" cy="365760"/>
              <a:chOff x="533400" y="5791200"/>
              <a:chExt cx="2886045" cy="365760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914400" y="5791200"/>
                <a:ext cx="2505045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en-US" sz="1600" dirty="0">
                    <a:solidFill>
                      <a:srgbClr val="0070C0"/>
                    </a:solidFill>
                  </a:rPr>
                  <a:t>Compare</a:t>
                </a:r>
                <a:r>
                  <a:rPr lang="en-US" sz="1600" dirty="0">
                    <a:solidFill>
                      <a:prstClr val="black"/>
                    </a:solidFill>
                  </a:rPr>
                  <a:t> </a:t>
                </a:r>
                <a:r>
                  <a:rPr lang="en-US" sz="1600" dirty="0">
                    <a:solidFill>
                      <a:srgbClr val="0070C0"/>
                    </a:solidFill>
                  </a:rPr>
                  <a:t>Adjusted</a:t>
                </a:r>
                <a:r>
                  <a:rPr lang="en-US" sz="1600" dirty="0">
                    <a:solidFill>
                      <a:prstClr val="black"/>
                    </a:solidFill>
                  </a:rPr>
                  <a:t> </a:t>
                </a:r>
                <a:r>
                  <a:rPr lang="en-US" sz="1600" dirty="0">
                    <a:solidFill>
                      <a:srgbClr val="0070C0"/>
                    </a:solidFill>
                  </a:rPr>
                  <a:t>Balances</a:t>
                </a:r>
              </a:p>
            </p:txBody>
          </p:sp>
          <p:sp>
            <p:nvSpPr>
              <p:cNvPr id="29" name="Rectangle 10"/>
              <p:cNvSpPr>
                <a:spLocks noChangeArrowheads="1"/>
              </p:cNvSpPr>
              <p:nvPr/>
            </p:nvSpPr>
            <p:spPr bwMode="auto">
              <a:xfrm>
                <a:off x="533400" y="57912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10</a:t>
                </a:r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Businesses Use Cash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Small cash payments</a:t>
            </a:r>
          </a:p>
          <a:p>
            <a:r>
              <a:rPr lang="en-US" dirty="0"/>
              <a:t>Issues related to cash</a:t>
            </a:r>
          </a:p>
          <a:p>
            <a:pPr lvl="1"/>
            <a:r>
              <a:rPr lang="en-US" dirty="0"/>
              <a:t>Chance of recording errors</a:t>
            </a:r>
          </a:p>
          <a:p>
            <a:pPr lvl="1"/>
            <a:r>
              <a:rPr lang="en-US" dirty="0"/>
              <a:t>Ease of transfer without any question about ownership</a:t>
            </a:r>
          </a:p>
          <a:p>
            <a:pPr lvl="1"/>
            <a:r>
              <a:rPr lang="en-US" dirty="0"/>
              <a:t>Loss as cash is moved from one place to another</a:t>
            </a:r>
          </a:p>
          <a:p>
            <a:r>
              <a:rPr lang="en-US" dirty="0"/>
              <a:t>Safety measures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7" name="Flowchart: Delay 6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LO1</a:t>
            </a:r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Recording a Bank Service Charge </a:t>
            </a:r>
            <a:br>
              <a:rPr lang="en-US" dirty="0"/>
            </a:br>
            <a:r>
              <a:rPr lang="en-US" dirty="0"/>
              <a:t>on a Check Stub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7132320" y="6583680"/>
            <a:ext cx="182880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Picture 4" descr="Chapter 5_Page 13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76600" y="1600200"/>
            <a:ext cx="2669884" cy="274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LO5</a:t>
            </a:r>
            <a:endParaRPr lang="en-US" dirty="0"/>
          </a:p>
        </p:txBody>
      </p:sp>
      <p:grpSp>
        <p:nvGrpSpPr>
          <p:cNvPr id="4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5-2</a:t>
              </a:r>
            </a:p>
          </p:txBody>
        </p:sp>
      </p:grpSp>
      <p:sp>
        <p:nvSpPr>
          <p:cNvPr id="12" name="Rectangle 29"/>
          <p:cNvSpPr>
            <a:spLocks noChangeArrowheads="1"/>
          </p:cNvSpPr>
          <p:nvPr/>
        </p:nvSpPr>
        <p:spPr bwMode="auto">
          <a:xfrm>
            <a:off x="472952" y="4455402"/>
            <a:ext cx="77566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1.	</a:t>
            </a:r>
            <a:r>
              <a:rPr lang="en-US" sz="2000" dirty="0"/>
              <a:t>Write </a:t>
            </a:r>
            <a:r>
              <a:rPr lang="en-US" sz="2000" b="1" dirty="0"/>
              <a:t>Service Charge </a:t>
            </a:r>
            <a:r>
              <a:rPr lang="en-US" sz="2000" dirty="0"/>
              <a:t>on the check stub under the heading </a:t>
            </a:r>
            <a:r>
              <a:rPr lang="en-US" sz="2000" i="1" dirty="0"/>
              <a:t>Other</a:t>
            </a:r>
            <a:r>
              <a:rPr lang="en-US" sz="2000" dirty="0"/>
              <a:t>.</a:t>
            </a:r>
          </a:p>
        </p:txBody>
      </p:sp>
      <p:grpSp>
        <p:nvGrpSpPr>
          <p:cNvPr id="6" name="Group 12"/>
          <p:cNvGrpSpPr/>
          <p:nvPr/>
        </p:nvGrpSpPr>
        <p:grpSpPr>
          <a:xfrm>
            <a:off x="2819400" y="3352800"/>
            <a:ext cx="990600" cy="594360"/>
            <a:chOff x="3291840" y="3200400"/>
            <a:chExt cx="990600" cy="594360"/>
          </a:xfrm>
        </p:grpSpPr>
        <p:cxnSp>
          <p:nvCxnSpPr>
            <p:cNvPr id="14" name="Straight Arrow Connector 13"/>
            <p:cNvCxnSpPr/>
            <p:nvPr/>
          </p:nvCxnSpPr>
          <p:spPr>
            <a:xfrm flipV="1">
              <a:off x="3429000" y="3200400"/>
              <a:ext cx="853440" cy="4572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7"/>
            <p:cNvSpPr>
              <a:spLocks noChangeArrowheads="1"/>
            </p:cNvSpPr>
            <p:nvPr/>
          </p:nvSpPr>
          <p:spPr bwMode="auto">
            <a:xfrm>
              <a:off x="3291840" y="34290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1</a:t>
              </a:r>
            </a:p>
          </p:txBody>
        </p:sp>
      </p:grpSp>
      <p:grpSp>
        <p:nvGrpSpPr>
          <p:cNvPr id="7" name="Group 15"/>
          <p:cNvGrpSpPr/>
          <p:nvPr/>
        </p:nvGrpSpPr>
        <p:grpSpPr>
          <a:xfrm>
            <a:off x="5715000" y="2514600"/>
            <a:ext cx="990600" cy="990600"/>
            <a:chOff x="3185160" y="3429000"/>
            <a:chExt cx="990600" cy="990600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3185160" y="3581400"/>
              <a:ext cx="777240" cy="8382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7"/>
            <p:cNvSpPr>
              <a:spLocks noChangeArrowheads="1"/>
            </p:cNvSpPr>
            <p:nvPr/>
          </p:nvSpPr>
          <p:spPr bwMode="auto">
            <a:xfrm>
              <a:off x="3810000" y="34290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2</a:t>
              </a:r>
            </a:p>
          </p:txBody>
        </p:sp>
      </p:grpSp>
      <p:grpSp>
        <p:nvGrpSpPr>
          <p:cNvPr id="9" name="Group 18"/>
          <p:cNvGrpSpPr/>
          <p:nvPr/>
        </p:nvGrpSpPr>
        <p:grpSpPr>
          <a:xfrm>
            <a:off x="5715000" y="3276600"/>
            <a:ext cx="990600" cy="457200"/>
            <a:chOff x="3185160" y="3429000"/>
            <a:chExt cx="990600" cy="457200"/>
          </a:xfrm>
        </p:grpSpPr>
        <p:cxnSp>
          <p:nvCxnSpPr>
            <p:cNvPr id="20" name="Straight Arrow Connector 19"/>
            <p:cNvCxnSpPr/>
            <p:nvPr/>
          </p:nvCxnSpPr>
          <p:spPr>
            <a:xfrm flipH="1">
              <a:off x="3185160" y="3581400"/>
              <a:ext cx="777240" cy="3048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7"/>
            <p:cNvSpPr>
              <a:spLocks noChangeArrowheads="1"/>
            </p:cNvSpPr>
            <p:nvPr/>
          </p:nvSpPr>
          <p:spPr bwMode="auto">
            <a:xfrm>
              <a:off x="3810000" y="34290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3</a:t>
              </a:r>
            </a:p>
          </p:txBody>
        </p:sp>
      </p:grpSp>
      <p:sp>
        <p:nvSpPr>
          <p:cNvPr id="22" name="Rectangle 28"/>
          <p:cNvSpPr>
            <a:spLocks noChangeArrowheads="1"/>
          </p:cNvSpPr>
          <p:nvPr/>
        </p:nvSpPr>
        <p:spPr bwMode="auto">
          <a:xfrm>
            <a:off x="472952" y="5228046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3.	</a:t>
            </a:r>
            <a:r>
              <a:rPr lang="en-US" sz="2000" dirty="0"/>
              <a:t>Calculate and record the new subtotal on the </a:t>
            </a:r>
            <a:r>
              <a:rPr lang="en-US" sz="2000" i="1" dirty="0"/>
              <a:t>Subtotal</a:t>
            </a:r>
            <a:r>
              <a:rPr lang="en-US" sz="2000" dirty="0"/>
              <a:t> line. </a:t>
            </a:r>
          </a:p>
        </p:txBody>
      </p:sp>
      <p:sp>
        <p:nvSpPr>
          <p:cNvPr id="23" name="Rectangle 30"/>
          <p:cNvSpPr>
            <a:spLocks noChangeArrowheads="1"/>
          </p:cNvSpPr>
          <p:nvPr/>
        </p:nvSpPr>
        <p:spPr bwMode="auto">
          <a:xfrm>
            <a:off x="472952" y="4841724"/>
            <a:ext cx="77566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2.	</a:t>
            </a:r>
            <a:r>
              <a:rPr lang="en-US" sz="2000" dirty="0"/>
              <a:t>Write the amount of the service charge in the amount column.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utoUpdateAnimBg="0"/>
      <p:bldP spid="22" grpId="0" autoUpdateAnimBg="0"/>
      <p:bldP spid="23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 descr="C21SE_GJ-005-Page 133-General Journal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2990850"/>
            <a:ext cx="6248400" cy="1425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Journalizing a Bank Service Charge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21</a:t>
            </a:fld>
            <a:endParaRPr lang="en-US" dirty="0"/>
          </a:p>
        </p:txBody>
      </p:sp>
      <p:grpSp>
        <p:nvGrpSpPr>
          <p:cNvPr id="4" name="Group 24"/>
          <p:cNvGrpSpPr/>
          <p:nvPr/>
        </p:nvGrpSpPr>
        <p:grpSpPr>
          <a:xfrm>
            <a:off x="6050740" y="1491734"/>
            <a:ext cx="2743200" cy="714494"/>
            <a:chOff x="5755849" y="1676400"/>
            <a:chExt cx="2743200" cy="714494"/>
          </a:xfrm>
        </p:grpSpPr>
        <p:sp>
          <p:nvSpPr>
            <p:cNvPr id="27" name="Rectangle 26"/>
            <p:cNvSpPr/>
            <p:nvPr/>
          </p:nvSpPr>
          <p:spPr>
            <a:xfrm>
              <a:off x="5862989" y="2025134"/>
              <a:ext cx="1264460" cy="3657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25.00</a:t>
              </a:r>
            </a:p>
          </p:txBody>
        </p:sp>
        <p:grpSp>
          <p:nvGrpSpPr>
            <p:cNvPr id="5" name="Group 53"/>
            <p:cNvGrpSpPr/>
            <p:nvPr/>
          </p:nvGrpSpPr>
          <p:grpSpPr>
            <a:xfrm>
              <a:off x="5755849" y="1676400"/>
              <a:ext cx="2743200" cy="626626"/>
              <a:chOff x="5755849" y="1676400"/>
              <a:chExt cx="2743200" cy="626626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5755849" y="1676400"/>
                <a:ext cx="2743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/>
                  <a:t>Miscellaneous Expense</a:t>
                </a:r>
              </a:p>
            </p:txBody>
          </p:sp>
          <p:cxnSp>
            <p:nvCxnSpPr>
              <p:cNvPr id="29" name="Straight Connector 28"/>
              <p:cNvCxnSpPr/>
              <p:nvPr/>
            </p:nvCxnSpPr>
            <p:spPr>
              <a:xfrm flipH="1">
                <a:off x="5755849" y="2028706"/>
                <a:ext cx="27432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7127449" y="2028706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" name="Group 30"/>
          <p:cNvGrpSpPr/>
          <p:nvPr/>
        </p:nvGrpSpPr>
        <p:grpSpPr>
          <a:xfrm>
            <a:off x="6050740" y="2177534"/>
            <a:ext cx="2757520" cy="718066"/>
            <a:chOff x="5755849" y="2667000"/>
            <a:chExt cx="2757520" cy="718066"/>
          </a:xfrm>
        </p:grpSpPr>
        <p:grpSp>
          <p:nvGrpSpPr>
            <p:cNvPr id="7" name="Group 55"/>
            <p:cNvGrpSpPr/>
            <p:nvPr/>
          </p:nvGrpSpPr>
          <p:grpSpPr>
            <a:xfrm>
              <a:off x="5755849" y="2667000"/>
              <a:ext cx="2743200" cy="626626"/>
              <a:chOff x="5755849" y="2667000"/>
              <a:chExt cx="2743200" cy="626626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5755849" y="2667000"/>
                <a:ext cx="2743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/>
                  <a:t>Cash</a:t>
                </a:r>
              </a:p>
            </p:txBody>
          </p:sp>
          <p:cxnSp>
            <p:nvCxnSpPr>
              <p:cNvPr id="35" name="Straight Connector 34"/>
              <p:cNvCxnSpPr/>
              <p:nvPr/>
            </p:nvCxnSpPr>
            <p:spPr>
              <a:xfrm flipH="1">
                <a:off x="5755849" y="3019306"/>
                <a:ext cx="27432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7127449" y="3019306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Rectangle 32"/>
            <p:cNvSpPr/>
            <p:nvPr/>
          </p:nvSpPr>
          <p:spPr>
            <a:xfrm>
              <a:off x="7248909" y="3019306"/>
              <a:ext cx="1264460" cy="3657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25.00</a:t>
              </a:r>
            </a:p>
          </p:txBody>
        </p:sp>
      </p:grpSp>
      <p:sp>
        <p:nvSpPr>
          <p:cNvPr id="37" name="Down Arrow 36"/>
          <p:cNvSpPr/>
          <p:nvPr/>
        </p:nvSpPr>
        <p:spPr>
          <a:xfrm>
            <a:off x="7666180" y="2558534"/>
            <a:ext cx="274320" cy="274320"/>
          </a:xfrm>
          <a:prstGeom prst="down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Up Arrow 37"/>
          <p:cNvSpPr/>
          <p:nvPr/>
        </p:nvSpPr>
        <p:spPr>
          <a:xfrm>
            <a:off x="6309820" y="1872734"/>
            <a:ext cx="274320" cy="274320"/>
          </a:xfrm>
          <a:prstGeom prst="up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457200" y="1422737"/>
            <a:ext cx="5410200" cy="101566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CCECFF"/>
              </a:gs>
              <a:gs pos="100000">
                <a:schemeClr val="bg1"/>
              </a:gs>
            </a:gsLst>
            <a:lin ang="10800000" scaled="1"/>
            <a:tileRect/>
          </a:gradFill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2000" dirty="0"/>
              <a:t>January 31. Received bank statement showing January bank service charge, $25.00. Memorandum No. 3.</a:t>
            </a:r>
          </a:p>
        </p:txBody>
      </p:sp>
      <p:sp>
        <p:nvSpPr>
          <p:cNvPr id="40" name="Rectangle 29"/>
          <p:cNvSpPr>
            <a:spLocks noChangeArrowheads="1"/>
          </p:cNvSpPr>
          <p:nvPr/>
        </p:nvSpPr>
        <p:spPr bwMode="auto">
          <a:xfrm>
            <a:off x="548640" y="4820543"/>
            <a:ext cx="768096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</a:t>
            </a:r>
            <a:r>
              <a:rPr lang="en-US" dirty="0"/>
              <a:t>Write the title of the account to be debited in the Account Title column. Record the amount debited in the Debit column.</a:t>
            </a:r>
          </a:p>
        </p:txBody>
      </p:sp>
      <p:sp>
        <p:nvSpPr>
          <p:cNvPr id="41" name="Rectangle 27"/>
          <p:cNvSpPr>
            <a:spLocks noChangeArrowheads="1"/>
          </p:cNvSpPr>
          <p:nvPr/>
        </p:nvSpPr>
        <p:spPr bwMode="auto">
          <a:xfrm>
            <a:off x="548640" y="4507468"/>
            <a:ext cx="822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	</a:t>
            </a:r>
            <a:r>
              <a:rPr lang="en-US" dirty="0"/>
              <a:t>Write the date in the Date column.</a:t>
            </a:r>
          </a:p>
        </p:txBody>
      </p:sp>
      <p:sp>
        <p:nvSpPr>
          <p:cNvPr id="42" name="Rectangle 30"/>
          <p:cNvSpPr>
            <a:spLocks noChangeArrowheads="1"/>
          </p:cNvSpPr>
          <p:nvPr/>
        </p:nvSpPr>
        <p:spPr bwMode="auto">
          <a:xfrm>
            <a:off x="548640" y="5410617"/>
            <a:ext cx="768096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	</a:t>
            </a:r>
            <a:r>
              <a:rPr lang="en-US" dirty="0"/>
              <a:t>On the next line, indented, write the title of the amount credited in the Account Title column. Write the credit amount in the Credit column.</a:t>
            </a:r>
          </a:p>
        </p:txBody>
      </p:sp>
      <p:sp>
        <p:nvSpPr>
          <p:cNvPr id="43" name="Rectangle 30"/>
          <p:cNvSpPr>
            <a:spLocks noChangeArrowheads="1"/>
          </p:cNvSpPr>
          <p:nvPr/>
        </p:nvSpPr>
        <p:spPr bwMode="auto">
          <a:xfrm>
            <a:off x="548640" y="6000690"/>
            <a:ext cx="768096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	</a:t>
            </a:r>
            <a:r>
              <a:rPr lang="en-US" dirty="0"/>
              <a:t>Write the source document number in the Doc. No. column.</a:t>
            </a:r>
          </a:p>
        </p:txBody>
      </p:sp>
      <p:grpSp>
        <p:nvGrpSpPr>
          <p:cNvPr id="8" name="Group 43"/>
          <p:cNvGrpSpPr/>
          <p:nvPr/>
        </p:nvGrpSpPr>
        <p:grpSpPr>
          <a:xfrm>
            <a:off x="914400" y="2581275"/>
            <a:ext cx="1273628" cy="1350645"/>
            <a:chOff x="1012372" y="2819400"/>
            <a:chExt cx="1273628" cy="1350645"/>
          </a:xfrm>
        </p:grpSpPr>
        <p:grpSp>
          <p:nvGrpSpPr>
            <p:cNvPr id="9" name="Group 51"/>
            <p:cNvGrpSpPr/>
            <p:nvPr/>
          </p:nvGrpSpPr>
          <p:grpSpPr>
            <a:xfrm>
              <a:off x="1012372" y="2819400"/>
              <a:ext cx="365760" cy="1350645"/>
              <a:chOff x="1088572" y="2438400"/>
              <a:chExt cx="365760" cy="1350645"/>
            </a:xfrm>
          </p:grpSpPr>
          <p:cxnSp>
            <p:nvCxnSpPr>
              <p:cNvPr id="47" name="Straight Arrow Connector 46"/>
              <p:cNvCxnSpPr/>
              <p:nvPr/>
            </p:nvCxnSpPr>
            <p:spPr>
              <a:xfrm>
                <a:off x="1273630" y="2600325"/>
                <a:ext cx="0" cy="118872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Rectangle 7"/>
              <p:cNvSpPr>
                <a:spLocks noChangeArrowheads="1"/>
              </p:cNvSpPr>
              <p:nvPr/>
            </p:nvSpPr>
            <p:spPr bwMode="auto">
              <a:xfrm>
                <a:off x="1088572" y="24384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1</a:t>
                </a:r>
              </a:p>
            </p:txBody>
          </p:sp>
        </p:grpSp>
        <p:sp>
          <p:nvSpPr>
            <p:cNvPr id="46" name="Rectangle 45"/>
            <p:cNvSpPr/>
            <p:nvPr/>
          </p:nvSpPr>
          <p:spPr>
            <a:xfrm>
              <a:off x="1371600" y="2819400"/>
              <a:ext cx="914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Date</a:t>
              </a:r>
              <a:endParaRPr lang="en-US" dirty="0"/>
            </a:p>
          </p:txBody>
        </p:sp>
      </p:grpSp>
      <p:grpSp>
        <p:nvGrpSpPr>
          <p:cNvPr id="10" name="Group 53"/>
          <p:cNvGrpSpPr/>
          <p:nvPr/>
        </p:nvGrpSpPr>
        <p:grpSpPr>
          <a:xfrm>
            <a:off x="4200525" y="2581275"/>
            <a:ext cx="2476500" cy="1381125"/>
            <a:chOff x="4146097" y="2819400"/>
            <a:chExt cx="2476500" cy="1381125"/>
          </a:xfrm>
        </p:grpSpPr>
        <p:grpSp>
          <p:nvGrpSpPr>
            <p:cNvPr id="11" name="Group 54"/>
            <p:cNvGrpSpPr/>
            <p:nvPr/>
          </p:nvGrpSpPr>
          <p:grpSpPr>
            <a:xfrm>
              <a:off x="4146097" y="2819400"/>
              <a:ext cx="451485" cy="1381125"/>
              <a:chOff x="4146097" y="3048000"/>
              <a:chExt cx="451485" cy="1381125"/>
            </a:xfrm>
          </p:grpSpPr>
          <p:sp>
            <p:nvSpPr>
              <p:cNvPr id="57" name="Line 20"/>
              <p:cNvSpPr>
                <a:spLocks noChangeShapeType="1"/>
              </p:cNvSpPr>
              <p:nvPr/>
            </p:nvSpPr>
            <p:spPr bwMode="auto">
              <a:xfrm flipV="1">
                <a:off x="4146097" y="3209925"/>
                <a:ext cx="274320" cy="1219200"/>
              </a:xfrm>
              <a:prstGeom prst="line">
                <a:avLst/>
              </a:prstGeom>
              <a:noFill/>
              <a:ln w="38100">
                <a:solidFill>
                  <a:srgbClr val="00B0F0"/>
                </a:solidFill>
                <a:round/>
                <a:headEnd type="triangle" w="med" len="med"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58" name="Rectangle 9"/>
              <p:cNvSpPr>
                <a:spLocks noChangeArrowheads="1"/>
              </p:cNvSpPr>
              <p:nvPr/>
            </p:nvSpPr>
            <p:spPr bwMode="auto">
              <a:xfrm>
                <a:off x="4231822" y="30480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4</a:t>
                </a:r>
              </a:p>
            </p:txBody>
          </p:sp>
        </p:grpSp>
        <p:sp>
          <p:nvSpPr>
            <p:cNvPr id="56" name="Rectangle 55"/>
            <p:cNvSpPr/>
            <p:nvPr/>
          </p:nvSpPr>
          <p:spPr>
            <a:xfrm>
              <a:off x="4565197" y="2819400"/>
              <a:ext cx="2057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Source Document</a:t>
              </a:r>
              <a:endParaRPr lang="en-US" dirty="0"/>
            </a:p>
          </p:txBody>
        </p:sp>
      </p:grpSp>
      <p:grpSp>
        <p:nvGrpSpPr>
          <p:cNvPr id="12" name="Group 64"/>
          <p:cNvGrpSpPr/>
          <p:nvPr/>
        </p:nvGrpSpPr>
        <p:grpSpPr>
          <a:xfrm>
            <a:off x="1828800" y="2578554"/>
            <a:ext cx="3352800" cy="1383846"/>
            <a:chOff x="4267200" y="4702629"/>
            <a:chExt cx="3352800" cy="1383846"/>
          </a:xfrm>
        </p:grpSpPr>
        <p:sp>
          <p:nvSpPr>
            <p:cNvPr id="63" name="Line 20"/>
            <p:cNvSpPr>
              <a:spLocks noChangeShapeType="1"/>
            </p:cNvSpPr>
            <p:nvPr/>
          </p:nvSpPr>
          <p:spPr bwMode="auto">
            <a:xfrm flipH="1" flipV="1">
              <a:off x="5334000" y="4886325"/>
              <a:ext cx="2286000" cy="120015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4" name="Line 20"/>
            <p:cNvSpPr>
              <a:spLocks noChangeShapeType="1"/>
            </p:cNvSpPr>
            <p:nvPr/>
          </p:nvSpPr>
          <p:spPr bwMode="auto">
            <a:xfrm flipV="1">
              <a:off x="4267200" y="4876798"/>
              <a:ext cx="1066800" cy="1209676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grpSp>
          <p:nvGrpSpPr>
            <p:cNvPr id="13" name="Group 58"/>
            <p:cNvGrpSpPr/>
            <p:nvPr/>
          </p:nvGrpSpPr>
          <p:grpSpPr>
            <a:xfrm>
              <a:off x="5181600" y="4702629"/>
              <a:ext cx="1295400" cy="369332"/>
              <a:chOff x="4267200" y="4419600"/>
              <a:chExt cx="1295400" cy="369332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4648200" y="4419600"/>
                <a:ext cx="9144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Debit</a:t>
                </a:r>
                <a:endParaRPr lang="en-US" dirty="0"/>
              </a:p>
            </p:txBody>
          </p:sp>
          <p:sp>
            <p:nvSpPr>
              <p:cNvPr id="62" name="Rectangle 10"/>
              <p:cNvSpPr>
                <a:spLocks noChangeArrowheads="1"/>
              </p:cNvSpPr>
              <p:nvPr/>
            </p:nvSpPr>
            <p:spPr bwMode="auto">
              <a:xfrm>
                <a:off x="4267200" y="44196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2</a:t>
                </a:r>
              </a:p>
            </p:txBody>
          </p:sp>
        </p:grpSp>
      </p:grpSp>
      <p:grpSp>
        <p:nvGrpSpPr>
          <p:cNvPr id="14" name="Group 65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67" name="Flowchart: Delay 66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5-2</a:t>
              </a:r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LO5</a:t>
            </a:r>
            <a:endParaRPr lang="en-US" dirty="0"/>
          </a:p>
        </p:txBody>
      </p:sp>
      <p:grpSp>
        <p:nvGrpSpPr>
          <p:cNvPr id="15" name="Group 72"/>
          <p:cNvGrpSpPr/>
          <p:nvPr/>
        </p:nvGrpSpPr>
        <p:grpSpPr>
          <a:xfrm>
            <a:off x="1819275" y="4219575"/>
            <a:ext cx="4838700" cy="521732"/>
            <a:chOff x="1819275" y="4219575"/>
            <a:chExt cx="4838700" cy="521732"/>
          </a:xfrm>
        </p:grpSpPr>
        <p:sp>
          <p:nvSpPr>
            <p:cNvPr id="72" name="Line 20"/>
            <p:cNvSpPr>
              <a:spLocks noChangeShapeType="1"/>
            </p:cNvSpPr>
            <p:nvPr/>
          </p:nvSpPr>
          <p:spPr bwMode="auto">
            <a:xfrm>
              <a:off x="1819275" y="4238623"/>
              <a:ext cx="3810001" cy="36576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grpSp>
          <p:nvGrpSpPr>
            <p:cNvPr id="16" name="Group 48"/>
            <p:cNvGrpSpPr/>
            <p:nvPr/>
          </p:nvGrpSpPr>
          <p:grpSpPr>
            <a:xfrm>
              <a:off x="5438775" y="4219575"/>
              <a:ext cx="1219200" cy="521732"/>
              <a:chOff x="7543800" y="4495800"/>
              <a:chExt cx="1219200" cy="521732"/>
            </a:xfrm>
          </p:grpSpPr>
          <p:grpSp>
            <p:nvGrpSpPr>
              <p:cNvPr id="17" name="Group 60"/>
              <p:cNvGrpSpPr/>
              <p:nvPr/>
            </p:nvGrpSpPr>
            <p:grpSpPr>
              <a:xfrm>
                <a:off x="7543800" y="4495800"/>
                <a:ext cx="609600" cy="518160"/>
                <a:chOff x="4800600" y="4191000"/>
                <a:chExt cx="609600" cy="518160"/>
              </a:xfrm>
            </p:grpSpPr>
            <p:sp>
              <p:nvSpPr>
                <p:cNvPr id="52" name="Line 20"/>
                <p:cNvSpPr>
                  <a:spLocks noChangeShapeType="1"/>
                </p:cNvSpPr>
                <p:nvPr/>
              </p:nvSpPr>
              <p:spPr bwMode="auto">
                <a:xfrm flipH="1">
                  <a:off x="5029200" y="4191000"/>
                  <a:ext cx="381000" cy="381000"/>
                </a:xfrm>
                <a:prstGeom prst="line">
                  <a:avLst/>
                </a:prstGeom>
                <a:noFill/>
                <a:ln w="38100">
                  <a:solidFill>
                    <a:srgbClr val="00B0F0"/>
                  </a:solidFill>
                  <a:round/>
                  <a:headEnd type="triangle" w="med" len="med"/>
                  <a:tailEnd/>
                </a:ln>
                <a:effectLst/>
              </p:spPr>
              <p:txBody>
                <a:bodyPr/>
                <a:lstStyle/>
                <a:p>
                  <a:endParaRPr lang="en-US" dirty="0"/>
                </a:p>
              </p:txBody>
            </p:sp>
            <p:sp>
              <p:nvSpPr>
                <p:cNvPr id="53" name="Rectangle 9"/>
                <p:cNvSpPr>
                  <a:spLocks noChangeArrowheads="1"/>
                </p:cNvSpPr>
                <p:nvPr/>
              </p:nvSpPr>
              <p:spPr bwMode="auto">
                <a:xfrm>
                  <a:off x="4800600" y="4343400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/>
                    <a:t>3</a:t>
                  </a:r>
                </a:p>
              </p:txBody>
            </p:sp>
          </p:grpSp>
          <p:sp>
            <p:nvSpPr>
              <p:cNvPr id="51" name="Rectangle 50"/>
              <p:cNvSpPr/>
              <p:nvPr/>
            </p:nvSpPr>
            <p:spPr>
              <a:xfrm>
                <a:off x="7924800" y="4648200"/>
                <a:ext cx="838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Credit</a:t>
                </a:r>
                <a:endParaRPr lang="en-US" dirty="0"/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utoUpdateAnimBg="0"/>
      <p:bldP spid="41" grpId="0" autoUpdateAnimBg="0"/>
      <p:bldP spid="42" grpId="0" autoUpdateAnimBg="0"/>
      <p:bldP spid="43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Lesson 5-2 </a:t>
            </a:r>
            <a:r>
              <a:rPr lang="en-US" dirty="0"/>
              <a:t>Audit Your Understanding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1.	</a:t>
            </a:r>
            <a:r>
              <a:rPr lang="en-US" dirty="0"/>
              <a:t>List four reasons why a depositor’s records and a bank’s records may differ.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200400"/>
            <a:ext cx="7315200" cy="2971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3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marL="342900" lvl="0" indent="-34290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1.	A service charge may not have been recorded in the depositor’s business records. </a:t>
            </a:r>
          </a:p>
          <a:p>
            <a:pPr marL="342900" lvl="0" indent="-34290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2.	Outstanding deposits may be recorded in the depositor’s records but not on a bank statement. </a:t>
            </a:r>
          </a:p>
          <a:p>
            <a:pPr marL="342900" lvl="0" indent="-34290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3.	Outstanding checks may be recorded in the depositor’s records but not on a bank statement. </a:t>
            </a:r>
          </a:p>
          <a:p>
            <a:pPr marL="342900" lvl="0" indent="-34290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4.	A depositor may have made a math or recording error.</a:t>
            </a:r>
            <a:endParaRPr lang="en-US" sz="3200" dirty="0">
              <a:solidFill>
                <a:srgbClr val="000000"/>
              </a:solidFill>
              <a:latin typeface="MyriadPro-Regular"/>
              <a:ea typeface="Times New Roman"/>
              <a:cs typeface="MyriadPro-Regular"/>
            </a:endParaRPr>
          </a:p>
          <a:p>
            <a:pPr marL="514350" indent="-514350">
              <a:buNone/>
            </a:pPr>
            <a:endParaRPr lang="en-US" sz="3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" name="Group 7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5-2</a:t>
              </a: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Lesson 5-2 </a:t>
            </a:r>
            <a:r>
              <a:rPr lang="en-US" dirty="0"/>
              <a:t>Audit Your Understanding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2.	</a:t>
            </a:r>
            <a:r>
              <a:rPr lang="en-US" dirty="0"/>
              <a:t>If a check mark is placed on the check stub of  each canceled check, what does a check stub with no check mark indicate?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ntent Placeholder 7"/>
          <p:cNvSpPr txBox="1">
            <a:spLocks/>
          </p:cNvSpPr>
          <p:nvPr/>
        </p:nvSpPr>
        <p:spPr>
          <a:xfrm>
            <a:off x="914400" y="3429001"/>
            <a:ext cx="7315200" cy="1828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An outstanding check</a:t>
            </a:r>
            <a:endParaRPr lang="en-US" sz="3200" dirty="0">
              <a:solidFill>
                <a:srgbClr val="000000"/>
              </a:solidFill>
              <a:latin typeface="MyriadPro-Regular"/>
              <a:ea typeface="Times New Roman"/>
              <a:cs typeface="MyriadPro-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</a:t>
            </a:r>
          </a:p>
        </p:txBody>
      </p:sp>
      <p:grpSp>
        <p:nvGrpSpPr>
          <p:cNvPr id="3" name="Group 7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9" name="Flowchart: Delay 8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5-2</a:t>
              </a: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work together 5-2</a:t>
            </a:r>
            <a:br>
              <a:rPr lang="en-US" dirty="0"/>
            </a:br>
            <a:r>
              <a:rPr lang="en-US" dirty="0"/>
              <a:t>on your own 5-2</a:t>
            </a:r>
          </a:p>
        </p:txBody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676400"/>
            <a:ext cx="7772400" cy="4800600"/>
          </a:xfrm>
        </p:spPr>
        <p:txBody>
          <a:bodyPr/>
          <a:lstStyle/>
          <a:p>
            <a:pPr eaLnBrk="1" hangingPunct="1"/>
            <a:r>
              <a:rPr lang="en-US" dirty="0"/>
              <a:t>Open work-own 5-2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work together will be started in class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Complete on your own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Submit when finished</a:t>
            </a:r>
          </a:p>
          <a:p>
            <a:pPr lvl="1" eaLnBrk="1" hangingPunct="1"/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Application Problems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676400"/>
            <a:ext cx="7772400" cy="48006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Complete the following Application Problems</a:t>
            </a:r>
          </a:p>
          <a:p>
            <a:pPr eaLnBrk="1" hangingPunct="1"/>
            <a:endParaRPr lang="en-US" dirty="0"/>
          </a:p>
          <a:p>
            <a:pPr lvl="1" eaLnBrk="1" hangingPunct="1"/>
            <a:r>
              <a:rPr lang="en-US" dirty="0"/>
              <a:t>P5-1</a:t>
            </a:r>
          </a:p>
          <a:p>
            <a:pPr lvl="2" eaLnBrk="1" hangingPunct="1"/>
            <a:r>
              <a:rPr lang="en-US" dirty="0"/>
              <a:t>Worksheet/Submit</a:t>
            </a:r>
          </a:p>
          <a:p>
            <a:pPr lvl="1" eaLnBrk="1" hangingPunct="1"/>
            <a:r>
              <a:rPr lang="en-US" dirty="0"/>
              <a:t>P5-2</a:t>
            </a:r>
          </a:p>
          <a:p>
            <a:pPr lvl="2"/>
            <a:r>
              <a:rPr lang="en-US" dirty="0"/>
              <a:t>Self-Correcting Excel File</a:t>
            </a:r>
          </a:p>
          <a:p>
            <a:pPr lvl="1" eaLnBrk="1" hangingPunct="1"/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600200"/>
            <a:ext cx="914400" cy="5257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800" dirty="0"/>
              <a:t>Learning Objectives</a:t>
            </a:r>
          </a:p>
        </p:txBody>
      </p:sp>
      <p:sp>
        <p:nvSpPr>
          <p:cNvPr id="7" name="Wave 6"/>
          <p:cNvSpPr/>
          <p:nvPr/>
        </p:nvSpPr>
        <p:spPr>
          <a:xfrm>
            <a:off x="0" y="6400800"/>
            <a:ext cx="9144000" cy="457200"/>
          </a:xfrm>
          <a:prstGeom prst="wave">
            <a:avLst/>
          </a:prstGeom>
          <a:solidFill>
            <a:srgbClr val="00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6600"/>
                </a:solidFill>
              </a:rPr>
              <a:t>© 2014 Cengage Learning. All Rights Reserved.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8801" y="2514600"/>
            <a:ext cx="64008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spcAft>
                <a:spcPts val="1200"/>
              </a:spcAft>
            </a:pPr>
            <a:r>
              <a:rPr lang="en-US" sz="2400" b="1" dirty="0"/>
              <a:t>LO</a:t>
            </a:r>
            <a:r>
              <a:rPr lang="en-US" sz="2400" b="1" dirty="0">
                <a:solidFill>
                  <a:srgbClr val="FF0000"/>
                </a:solidFill>
              </a:rPr>
              <a:t>6</a:t>
            </a:r>
            <a:r>
              <a:rPr lang="en-US" sz="2400" dirty="0"/>
              <a:t>	Complete recordkeeping for a dishonored check.</a:t>
            </a:r>
          </a:p>
          <a:p>
            <a:pPr marL="685800" indent="-685800">
              <a:spcAft>
                <a:spcPts val="1200"/>
              </a:spcAft>
            </a:pPr>
            <a:r>
              <a:rPr lang="en-US" sz="2400" b="1" dirty="0"/>
              <a:t>LO</a:t>
            </a:r>
            <a:r>
              <a:rPr lang="en-US" sz="2400" b="1" dirty="0">
                <a:solidFill>
                  <a:srgbClr val="FF0000"/>
                </a:solidFill>
              </a:rPr>
              <a:t>7</a:t>
            </a:r>
            <a:r>
              <a:rPr lang="en-US" sz="2400" dirty="0"/>
              <a:t>	Journalize an electronic funds transfer.</a:t>
            </a:r>
          </a:p>
          <a:p>
            <a:pPr marL="685800" indent="-685800">
              <a:spcAft>
                <a:spcPts val="1200"/>
              </a:spcAft>
            </a:pPr>
            <a:r>
              <a:rPr lang="en-US" sz="2400" b="1" dirty="0"/>
              <a:t>LO</a:t>
            </a:r>
            <a:r>
              <a:rPr lang="en-US" sz="2400" b="1" dirty="0">
                <a:solidFill>
                  <a:srgbClr val="FF0000"/>
                </a:solidFill>
              </a:rPr>
              <a:t>8</a:t>
            </a:r>
            <a:r>
              <a:rPr lang="en-US" sz="2400" dirty="0"/>
              <a:t> 	Journalize a debit card transaction.</a:t>
            </a:r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9144000" cy="2203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Recording a Dishonored Check </a:t>
            </a:r>
            <a:br>
              <a:rPr lang="en-US"/>
            </a:br>
            <a:r>
              <a:rPr lang="en-US"/>
              <a:t>on a Check Stub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check that a bank refuses to pay is called a </a:t>
            </a:r>
            <a:r>
              <a:rPr lang="en-US" b="1" dirty="0">
                <a:solidFill>
                  <a:srgbClr val="0070C0"/>
                </a:solidFill>
              </a:rPr>
              <a:t>dishonored check</a:t>
            </a:r>
            <a:r>
              <a:rPr lang="en-US" dirty="0"/>
              <a:t>. </a:t>
            </a:r>
          </a:p>
          <a:p>
            <a:r>
              <a:rPr lang="en-US" dirty="0"/>
              <a:t>A check dishonored by the bank because of insufficient funds in the account of the maker of the check is called a </a:t>
            </a:r>
            <a:r>
              <a:rPr lang="en-US" b="1" dirty="0">
                <a:solidFill>
                  <a:srgbClr val="0070C0"/>
                </a:solidFill>
              </a:rPr>
              <a:t>non-sufficient funds check</a:t>
            </a:r>
            <a:r>
              <a:rPr lang="en-US" dirty="0"/>
              <a:t>. </a:t>
            </a:r>
          </a:p>
          <a:p>
            <a:r>
              <a:rPr lang="en-US" dirty="0"/>
              <a:t>A non-sufficient funds check is also known as an </a:t>
            </a:r>
            <a:r>
              <a:rPr lang="en-US" i="1" dirty="0">
                <a:solidFill>
                  <a:srgbClr val="0070C0"/>
                </a:solidFill>
              </a:rPr>
              <a:t>NSF check</a:t>
            </a:r>
            <a:r>
              <a:rPr lang="en-US" dirty="0"/>
              <a:t>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LO6</a:t>
            </a:r>
            <a:endParaRPr lang="en-US" dirty="0"/>
          </a:p>
        </p:txBody>
      </p:sp>
      <p:grpSp>
        <p:nvGrpSpPr>
          <p:cNvPr id="2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4" name="Flowchart: Delay 13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5-3</a:t>
              </a:r>
            </a:p>
          </p:txBody>
        </p:sp>
      </p:grpSp>
    </p:spTree>
  </p:cSld>
  <p:clrMapOvr>
    <a:masterClrMapping/>
  </p:clrMapOvr>
  <p:transition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Recording a Dishonored Check </a:t>
            </a:r>
            <a:br>
              <a:rPr lang="en-US" dirty="0"/>
            </a:br>
            <a:r>
              <a:rPr lang="en-US" dirty="0"/>
              <a:t>on a Check Stub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LO6</a:t>
            </a:r>
            <a:endParaRPr lang="en-US" dirty="0"/>
          </a:p>
        </p:txBody>
      </p:sp>
      <p:grpSp>
        <p:nvGrpSpPr>
          <p:cNvPr id="2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4" name="Flowchart: Delay 13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5-3</a:t>
              </a:r>
            </a:p>
          </p:txBody>
        </p:sp>
      </p:grpSp>
      <p:pic>
        <p:nvPicPr>
          <p:cNvPr id="11" name="Picture 10" descr="Chapter 5_Page 13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76600" y="1600200"/>
            <a:ext cx="2669885" cy="2743200"/>
          </a:xfrm>
          <a:prstGeom prst="rect">
            <a:avLst/>
          </a:prstGeom>
        </p:spPr>
      </p:pic>
      <p:sp>
        <p:nvSpPr>
          <p:cNvPr id="13" name="Rectangle 29"/>
          <p:cNvSpPr>
            <a:spLocks noChangeArrowheads="1"/>
          </p:cNvSpPr>
          <p:nvPr/>
        </p:nvSpPr>
        <p:spPr bwMode="auto">
          <a:xfrm>
            <a:off x="472952" y="4455402"/>
            <a:ext cx="6842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1.	</a:t>
            </a:r>
            <a:r>
              <a:rPr lang="en-US" sz="2000" dirty="0"/>
              <a:t>Write </a:t>
            </a:r>
            <a:r>
              <a:rPr lang="en-US" sz="2000" b="1" dirty="0"/>
              <a:t>Dishonored Check </a:t>
            </a:r>
            <a:r>
              <a:rPr lang="en-US" sz="2000" dirty="0"/>
              <a:t>under the heading </a:t>
            </a:r>
            <a:r>
              <a:rPr lang="en-US" sz="2000" i="1" dirty="0"/>
              <a:t>Other</a:t>
            </a:r>
            <a:r>
              <a:rPr lang="en-US" sz="2000" dirty="0"/>
              <a:t>.</a:t>
            </a:r>
          </a:p>
        </p:txBody>
      </p:sp>
      <p:grpSp>
        <p:nvGrpSpPr>
          <p:cNvPr id="5" name="Group 15"/>
          <p:cNvGrpSpPr/>
          <p:nvPr/>
        </p:nvGrpSpPr>
        <p:grpSpPr>
          <a:xfrm>
            <a:off x="2743200" y="3352800"/>
            <a:ext cx="990600" cy="441960"/>
            <a:chOff x="3291840" y="3352800"/>
            <a:chExt cx="990600" cy="441960"/>
          </a:xfrm>
        </p:grpSpPr>
        <p:cxnSp>
          <p:nvCxnSpPr>
            <p:cNvPr id="17" name="Straight Arrow Connector 16"/>
            <p:cNvCxnSpPr/>
            <p:nvPr/>
          </p:nvCxnSpPr>
          <p:spPr>
            <a:xfrm flipV="1">
              <a:off x="3429000" y="3352800"/>
              <a:ext cx="853440" cy="3048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7"/>
            <p:cNvSpPr>
              <a:spLocks noChangeArrowheads="1"/>
            </p:cNvSpPr>
            <p:nvPr/>
          </p:nvSpPr>
          <p:spPr bwMode="auto">
            <a:xfrm>
              <a:off x="3291840" y="34290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1</a:t>
              </a:r>
            </a:p>
          </p:txBody>
        </p:sp>
      </p:grpSp>
      <p:grpSp>
        <p:nvGrpSpPr>
          <p:cNvPr id="6" name="Group 18"/>
          <p:cNvGrpSpPr/>
          <p:nvPr/>
        </p:nvGrpSpPr>
        <p:grpSpPr>
          <a:xfrm>
            <a:off x="5715000" y="2743200"/>
            <a:ext cx="1066800" cy="838200"/>
            <a:chOff x="3108960" y="3429000"/>
            <a:chExt cx="1066800" cy="838200"/>
          </a:xfrm>
        </p:grpSpPr>
        <p:cxnSp>
          <p:nvCxnSpPr>
            <p:cNvPr id="20" name="Straight Arrow Connector 19"/>
            <p:cNvCxnSpPr/>
            <p:nvPr/>
          </p:nvCxnSpPr>
          <p:spPr>
            <a:xfrm flipH="1">
              <a:off x="3108960" y="3581400"/>
              <a:ext cx="853440" cy="6858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7"/>
            <p:cNvSpPr>
              <a:spLocks noChangeArrowheads="1"/>
            </p:cNvSpPr>
            <p:nvPr/>
          </p:nvSpPr>
          <p:spPr bwMode="auto">
            <a:xfrm>
              <a:off x="3810000" y="34290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2</a:t>
              </a:r>
            </a:p>
          </p:txBody>
        </p:sp>
      </p:grpSp>
      <p:grpSp>
        <p:nvGrpSpPr>
          <p:cNvPr id="7" name="Group 21"/>
          <p:cNvGrpSpPr/>
          <p:nvPr/>
        </p:nvGrpSpPr>
        <p:grpSpPr>
          <a:xfrm>
            <a:off x="5730240" y="3629025"/>
            <a:ext cx="1051560" cy="365760"/>
            <a:chOff x="3124200" y="3400425"/>
            <a:chExt cx="1051560" cy="365760"/>
          </a:xfrm>
        </p:grpSpPr>
        <p:cxnSp>
          <p:nvCxnSpPr>
            <p:cNvPr id="23" name="Straight Arrow Connector 22"/>
            <p:cNvCxnSpPr/>
            <p:nvPr/>
          </p:nvCxnSpPr>
          <p:spPr>
            <a:xfrm flipH="1">
              <a:off x="3124200" y="3581400"/>
              <a:ext cx="838200" cy="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7"/>
            <p:cNvSpPr>
              <a:spLocks noChangeArrowheads="1"/>
            </p:cNvSpPr>
            <p:nvPr/>
          </p:nvSpPr>
          <p:spPr bwMode="auto">
            <a:xfrm>
              <a:off x="3810000" y="3400425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3</a:t>
              </a:r>
            </a:p>
          </p:txBody>
        </p:sp>
      </p:grpSp>
      <p:sp>
        <p:nvSpPr>
          <p:cNvPr id="28" name="Rectangle 28"/>
          <p:cNvSpPr>
            <a:spLocks noChangeArrowheads="1"/>
          </p:cNvSpPr>
          <p:nvPr/>
        </p:nvSpPr>
        <p:spPr bwMode="auto">
          <a:xfrm>
            <a:off x="472952" y="5543490"/>
            <a:ext cx="77566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3.	</a:t>
            </a:r>
            <a:r>
              <a:rPr lang="en-US" sz="2000" dirty="0"/>
              <a:t>Calculate and record the new subtotal. </a:t>
            </a:r>
          </a:p>
        </p:txBody>
      </p:sp>
      <p:sp>
        <p:nvSpPr>
          <p:cNvPr id="29" name="Rectangle 30"/>
          <p:cNvSpPr>
            <a:spLocks noChangeArrowheads="1"/>
          </p:cNvSpPr>
          <p:nvPr/>
        </p:nvSpPr>
        <p:spPr bwMode="auto">
          <a:xfrm>
            <a:off x="472952" y="4845558"/>
            <a:ext cx="7756648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>
              <a:spcBef>
                <a:spcPct val="20000"/>
              </a:spcBef>
              <a:buClr>
                <a:schemeClr val="accent2"/>
              </a:buClr>
              <a:tabLst>
                <a:tab pos="228600" algn="dec"/>
              </a:tabLst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2.	</a:t>
            </a:r>
            <a:r>
              <a:rPr lang="en-US" sz="2000" dirty="0"/>
              <a:t>Write the total of the dishonored check in the amount column. This is the amount of the dishonored check plus the service fee.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utoUpdateAnimBg="0"/>
      <p:bldP spid="28" grpId="0" autoUpdateAnimBg="0"/>
      <p:bldP spid="29" grpId="0" autoUpdateAnimBg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Journalizing a Dishonored Check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7132320" y="6583680"/>
            <a:ext cx="182880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29</a:t>
            </a:fld>
            <a:endParaRPr lang="en-US" dirty="0"/>
          </a:p>
        </p:txBody>
      </p:sp>
      <p:grpSp>
        <p:nvGrpSpPr>
          <p:cNvPr id="4" name="Group 26"/>
          <p:cNvGrpSpPr/>
          <p:nvPr/>
        </p:nvGrpSpPr>
        <p:grpSpPr>
          <a:xfrm>
            <a:off x="6004560" y="1524000"/>
            <a:ext cx="3063238" cy="653534"/>
            <a:chOff x="5580060" y="1737360"/>
            <a:chExt cx="2355613" cy="653534"/>
          </a:xfrm>
        </p:grpSpPr>
        <p:sp>
          <p:nvSpPr>
            <p:cNvPr id="29" name="Rectangle 28"/>
            <p:cNvSpPr/>
            <p:nvPr/>
          </p:nvSpPr>
          <p:spPr>
            <a:xfrm>
              <a:off x="5580060" y="2025134"/>
              <a:ext cx="1264461" cy="3657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225.00</a:t>
              </a:r>
            </a:p>
          </p:txBody>
        </p:sp>
        <p:grpSp>
          <p:nvGrpSpPr>
            <p:cNvPr id="5" name="Group 53"/>
            <p:cNvGrpSpPr/>
            <p:nvPr/>
          </p:nvGrpSpPr>
          <p:grpSpPr>
            <a:xfrm>
              <a:off x="5755851" y="1737360"/>
              <a:ext cx="2179822" cy="565666"/>
              <a:chOff x="5755851" y="1737360"/>
              <a:chExt cx="2179822" cy="565666"/>
            </a:xfrm>
          </p:grpSpPr>
          <p:sp>
            <p:nvSpPr>
              <p:cNvPr id="30" name="Rectangle 29"/>
              <p:cNvSpPr/>
              <p:nvPr/>
            </p:nvSpPr>
            <p:spPr>
              <a:xfrm>
                <a:off x="5755851" y="1737360"/>
                <a:ext cx="2179822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dirty="0"/>
                  <a:t>Accts. Rec.—Valley Landscaping</a:t>
                </a:r>
              </a:p>
            </p:txBody>
          </p:sp>
          <p:cxnSp>
            <p:nvCxnSpPr>
              <p:cNvPr id="31" name="Straight Connector 30"/>
              <p:cNvCxnSpPr/>
              <p:nvPr/>
            </p:nvCxnSpPr>
            <p:spPr>
              <a:xfrm flipH="1">
                <a:off x="5755853" y="2028706"/>
                <a:ext cx="210950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6810606" y="2028706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" name="Group 32"/>
          <p:cNvGrpSpPr/>
          <p:nvPr/>
        </p:nvGrpSpPr>
        <p:grpSpPr>
          <a:xfrm>
            <a:off x="6233160" y="2133600"/>
            <a:ext cx="2834640" cy="641866"/>
            <a:chOff x="5908249" y="2743200"/>
            <a:chExt cx="2834640" cy="641866"/>
          </a:xfrm>
        </p:grpSpPr>
        <p:grpSp>
          <p:nvGrpSpPr>
            <p:cNvPr id="7" name="Group 55"/>
            <p:cNvGrpSpPr/>
            <p:nvPr/>
          </p:nvGrpSpPr>
          <p:grpSpPr>
            <a:xfrm>
              <a:off x="5908249" y="2743200"/>
              <a:ext cx="2834640" cy="550426"/>
              <a:chOff x="5908249" y="2743200"/>
              <a:chExt cx="2834640" cy="550426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5908249" y="2743200"/>
                <a:ext cx="283464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dirty="0"/>
                  <a:t>Cash</a:t>
                </a:r>
                <a:endParaRPr lang="en-US" dirty="0"/>
              </a:p>
            </p:txBody>
          </p:sp>
          <p:cxnSp>
            <p:nvCxnSpPr>
              <p:cNvPr id="37" name="Straight Connector 36"/>
              <p:cNvCxnSpPr/>
              <p:nvPr/>
            </p:nvCxnSpPr>
            <p:spPr>
              <a:xfrm flipH="1">
                <a:off x="5908249" y="3019306"/>
                <a:ext cx="27432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279849" y="3019306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Rectangle 34"/>
            <p:cNvSpPr/>
            <p:nvPr/>
          </p:nvSpPr>
          <p:spPr>
            <a:xfrm>
              <a:off x="7356049" y="3019306"/>
              <a:ext cx="1264460" cy="3657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225.00</a:t>
              </a:r>
            </a:p>
          </p:txBody>
        </p:sp>
      </p:grpSp>
      <p:sp>
        <p:nvSpPr>
          <p:cNvPr id="39" name="Down Arrow 38"/>
          <p:cNvSpPr/>
          <p:nvPr/>
        </p:nvSpPr>
        <p:spPr>
          <a:xfrm>
            <a:off x="7787640" y="2438400"/>
            <a:ext cx="274320" cy="274320"/>
          </a:xfrm>
          <a:prstGeom prst="down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Up Arrow 39"/>
          <p:cNvSpPr/>
          <p:nvPr/>
        </p:nvSpPr>
        <p:spPr>
          <a:xfrm>
            <a:off x="6416040" y="1844040"/>
            <a:ext cx="274320" cy="274320"/>
          </a:xfrm>
          <a:prstGeom prst="up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457200" y="1524000"/>
            <a:ext cx="5638800" cy="92333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CCECFF"/>
              </a:gs>
              <a:gs pos="100000">
                <a:schemeClr val="bg1"/>
              </a:gs>
            </a:gsLst>
            <a:lin ang="10800000" scaled="1"/>
            <a:tileRect/>
          </a:gradFill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dirty="0"/>
              <a:t>August 29. Received notice from the bank of a dishonored check from Valley Landscaping, $185.00, plus $40.00 fee; total, $225.00. Memorandum No. 52. 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LO6</a:t>
            </a:r>
            <a:endParaRPr lang="en-US" dirty="0"/>
          </a:p>
        </p:txBody>
      </p:sp>
      <p:grpSp>
        <p:nvGrpSpPr>
          <p:cNvPr id="8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69" name="Flowchart: Delay 68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5-3</a:t>
              </a:r>
            </a:p>
          </p:txBody>
        </p:sp>
      </p:grpSp>
      <p:pic>
        <p:nvPicPr>
          <p:cNvPr id="71" name="Picture 70" descr="C21SE_GJ-005-Page 136-General Journal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199" y="2971800"/>
            <a:ext cx="6380421" cy="1447800"/>
          </a:xfrm>
          <a:prstGeom prst="rect">
            <a:avLst/>
          </a:prstGeom>
        </p:spPr>
      </p:pic>
      <p:sp>
        <p:nvSpPr>
          <p:cNvPr id="72" name="Rectangle 29"/>
          <p:cNvSpPr>
            <a:spLocks noChangeArrowheads="1"/>
          </p:cNvSpPr>
          <p:nvPr/>
        </p:nvSpPr>
        <p:spPr bwMode="auto">
          <a:xfrm>
            <a:off x="548640" y="4820543"/>
            <a:ext cx="768096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</a:t>
            </a:r>
            <a:r>
              <a:rPr lang="en-US" dirty="0"/>
              <a:t>Write the title of the account to be debited in the Account Title column. Record the amount debited in the Debit column.</a:t>
            </a:r>
          </a:p>
        </p:txBody>
      </p:sp>
      <p:sp>
        <p:nvSpPr>
          <p:cNvPr id="73" name="Rectangle 27"/>
          <p:cNvSpPr>
            <a:spLocks noChangeArrowheads="1"/>
          </p:cNvSpPr>
          <p:nvPr/>
        </p:nvSpPr>
        <p:spPr bwMode="auto">
          <a:xfrm>
            <a:off x="548640" y="4507468"/>
            <a:ext cx="822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	</a:t>
            </a:r>
            <a:r>
              <a:rPr lang="en-US" dirty="0"/>
              <a:t>Write the date in the Date column.</a:t>
            </a:r>
          </a:p>
        </p:txBody>
      </p:sp>
      <p:sp>
        <p:nvSpPr>
          <p:cNvPr id="74" name="Rectangle 30"/>
          <p:cNvSpPr>
            <a:spLocks noChangeArrowheads="1"/>
          </p:cNvSpPr>
          <p:nvPr/>
        </p:nvSpPr>
        <p:spPr bwMode="auto">
          <a:xfrm>
            <a:off x="548640" y="5410617"/>
            <a:ext cx="768096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	</a:t>
            </a:r>
            <a:r>
              <a:rPr lang="en-US" dirty="0"/>
              <a:t>On the next line, indented, write the title of the amount credited in the Account Title column. Write the credit amount in the Credit column.</a:t>
            </a:r>
          </a:p>
        </p:txBody>
      </p:sp>
      <p:sp>
        <p:nvSpPr>
          <p:cNvPr id="75" name="Rectangle 30"/>
          <p:cNvSpPr>
            <a:spLocks noChangeArrowheads="1"/>
          </p:cNvSpPr>
          <p:nvPr/>
        </p:nvSpPr>
        <p:spPr bwMode="auto">
          <a:xfrm>
            <a:off x="548640" y="6000690"/>
            <a:ext cx="768096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	</a:t>
            </a:r>
            <a:r>
              <a:rPr lang="en-US" dirty="0"/>
              <a:t>Write the source document number in the Doc. No. column.</a:t>
            </a:r>
          </a:p>
        </p:txBody>
      </p:sp>
      <p:grpSp>
        <p:nvGrpSpPr>
          <p:cNvPr id="9" name="Group 75"/>
          <p:cNvGrpSpPr/>
          <p:nvPr/>
        </p:nvGrpSpPr>
        <p:grpSpPr>
          <a:xfrm>
            <a:off x="914400" y="2581275"/>
            <a:ext cx="1273628" cy="1350645"/>
            <a:chOff x="1012372" y="2819400"/>
            <a:chExt cx="1273628" cy="1350645"/>
          </a:xfrm>
        </p:grpSpPr>
        <p:grpSp>
          <p:nvGrpSpPr>
            <p:cNvPr id="10" name="Group 51"/>
            <p:cNvGrpSpPr/>
            <p:nvPr/>
          </p:nvGrpSpPr>
          <p:grpSpPr>
            <a:xfrm>
              <a:off x="1012372" y="2819400"/>
              <a:ext cx="365760" cy="1350645"/>
              <a:chOff x="1088572" y="2438400"/>
              <a:chExt cx="365760" cy="1350645"/>
            </a:xfrm>
          </p:grpSpPr>
          <p:cxnSp>
            <p:nvCxnSpPr>
              <p:cNvPr id="79" name="Straight Arrow Connector 78"/>
              <p:cNvCxnSpPr/>
              <p:nvPr/>
            </p:nvCxnSpPr>
            <p:spPr>
              <a:xfrm>
                <a:off x="1273630" y="2600325"/>
                <a:ext cx="0" cy="118872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Rectangle 7"/>
              <p:cNvSpPr>
                <a:spLocks noChangeArrowheads="1"/>
              </p:cNvSpPr>
              <p:nvPr/>
            </p:nvSpPr>
            <p:spPr bwMode="auto">
              <a:xfrm>
                <a:off x="1088572" y="24384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1</a:t>
                </a:r>
              </a:p>
            </p:txBody>
          </p:sp>
        </p:grpSp>
        <p:sp>
          <p:nvSpPr>
            <p:cNvPr id="78" name="Rectangle 77"/>
            <p:cNvSpPr/>
            <p:nvPr/>
          </p:nvSpPr>
          <p:spPr>
            <a:xfrm>
              <a:off x="1371600" y="2819400"/>
              <a:ext cx="914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Date</a:t>
              </a:r>
              <a:endParaRPr lang="en-US" dirty="0"/>
            </a:p>
          </p:txBody>
        </p:sp>
      </p:grpSp>
      <p:grpSp>
        <p:nvGrpSpPr>
          <p:cNvPr id="11" name="Group 80"/>
          <p:cNvGrpSpPr/>
          <p:nvPr/>
        </p:nvGrpSpPr>
        <p:grpSpPr>
          <a:xfrm>
            <a:off x="4343400" y="2581275"/>
            <a:ext cx="2476500" cy="1381125"/>
            <a:chOff x="4146097" y="2819400"/>
            <a:chExt cx="2476500" cy="1381125"/>
          </a:xfrm>
        </p:grpSpPr>
        <p:grpSp>
          <p:nvGrpSpPr>
            <p:cNvPr id="12" name="Group 54"/>
            <p:cNvGrpSpPr/>
            <p:nvPr/>
          </p:nvGrpSpPr>
          <p:grpSpPr>
            <a:xfrm>
              <a:off x="4146097" y="2819400"/>
              <a:ext cx="451485" cy="1381125"/>
              <a:chOff x="4146097" y="3048000"/>
              <a:chExt cx="451485" cy="1381125"/>
            </a:xfrm>
          </p:grpSpPr>
          <p:sp>
            <p:nvSpPr>
              <p:cNvPr id="84" name="Line 20"/>
              <p:cNvSpPr>
                <a:spLocks noChangeShapeType="1"/>
              </p:cNvSpPr>
              <p:nvPr/>
            </p:nvSpPr>
            <p:spPr bwMode="auto">
              <a:xfrm flipV="1">
                <a:off x="4146097" y="3209925"/>
                <a:ext cx="274320" cy="1219200"/>
              </a:xfrm>
              <a:prstGeom prst="line">
                <a:avLst/>
              </a:prstGeom>
              <a:noFill/>
              <a:ln w="38100">
                <a:solidFill>
                  <a:srgbClr val="00B0F0"/>
                </a:solidFill>
                <a:round/>
                <a:headEnd type="triangle" w="med" len="med"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85" name="Rectangle 9"/>
              <p:cNvSpPr>
                <a:spLocks noChangeArrowheads="1"/>
              </p:cNvSpPr>
              <p:nvPr/>
            </p:nvSpPr>
            <p:spPr bwMode="auto">
              <a:xfrm>
                <a:off x="4231822" y="30480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4</a:t>
                </a:r>
              </a:p>
            </p:txBody>
          </p:sp>
        </p:grpSp>
        <p:sp>
          <p:nvSpPr>
            <p:cNvPr id="83" name="Rectangle 82"/>
            <p:cNvSpPr/>
            <p:nvPr/>
          </p:nvSpPr>
          <p:spPr>
            <a:xfrm>
              <a:off x="4565197" y="2819400"/>
              <a:ext cx="2057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Source Document</a:t>
              </a:r>
              <a:endParaRPr lang="en-US" dirty="0"/>
            </a:p>
          </p:txBody>
        </p:sp>
      </p:grpSp>
      <p:grpSp>
        <p:nvGrpSpPr>
          <p:cNvPr id="13" name="Group 85"/>
          <p:cNvGrpSpPr/>
          <p:nvPr/>
        </p:nvGrpSpPr>
        <p:grpSpPr>
          <a:xfrm>
            <a:off x="1857375" y="2578554"/>
            <a:ext cx="3352800" cy="1383846"/>
            <a:chOff x="4267200" y="4702629"/>
            <a:chExt cx="3352800" cy="1383846"/>
          </a:xfrm>
        </p:grpSpPr>
        <p:sp>
          <p:nvSpPr>
            <p:cNvPr id="87" name="Line 20"/>
            <p:cNvSpPr>
              <a:spLocks noChangeShapeType="1"/>
            </p:cNvSpPr>
            <p:nvPr/>
          </p:nvSpPr>
          <p:spPr bwMode="auto">
            <a:xfrm flipH="1" flipV="1">
              <a:off x="5334000" y="4886325"/>
              <a:ext cx="2286000" cy="120015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8" name="Line 20"/>
            <p:cNvSpPr>
              <a:spLocks noChangeShapeType="1"/>
            </p:cNvSpPr>
            <p:nvPr/>
          </p:nvSpPr>
          <p:spPr bwMode="auto">
            <a:xfrm flipV="1">
              <a:off x="4267200" y="4876798"/>
              <a:ext cx="1066800" cy="1209676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grpSp>
          <p:nvGrpSpPr>
            <p:cNvPr id="14" name="Group 58"/>
            <p:cNvGrpSpPr/>
            <p:nvPr/>
          </p:nvGrpSpPr>
          <p:grpSpPr>
            <a:xfrm>
              <a:off x="5181600" y="4702629"/>
              <a:ext cx="1295400" cy="369332"/>
              <a:chOff x="4267200" y="4419600"/>
              <a:chExt cx="1295400" cy="369332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4648200" y="4419600"/>
                <a:ext cx="9144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Debit</a:t>
                </a:r>
                <a:endParaRPr lang="en-US" dirty="0"/>
              </a:p>
            </p:txBody>
          </p:sp>
          <p:sp>
            <p:nvSpPr>
              <p:cNvPr id="91" name="Rectangle 10"/>
              <p:cNvSpPr>
                <a:spLocks noChangeArrowheads="1"/>
              </p:cNvSpPr>
              <p:nvPr/>
            </p:nvSpPr>
            <p:spPr bwMode="auto">
              <a:xfrm>
                <a:off x="4267200" y="44196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2</a:t>
                </a:r>
              </a:p>
            </p:txBody>
          </p:sp>
        </p:grpSp>
      </p:grpSp>
      <p:grpSp>
        <p:nvGrpSpPr>
          <p:cNvPr id="15" name="Group 91"/>
          <p:cNvGrpSpPr/>
          <p:nvPr/>
        </p:nvGrpSpPr>
        <p:grpSpPr>
          <a:xfrm>
            <a:off x="1819275" y="4219575"/>
            <a:ext cx="4838700" cy="521732"/>
            <a:chOff x="1819275" y="4219575"/>
            <a:chExt cx="4838700" cy="521732"/>
          </a:xfrm>
        </p:grpSpPr>
        <p:sp>
          <p:nvSpPr>
            <p:cNvPr id="93" name="Line 20"/>
            <p:cNvSpPr>
              <a:spLocks noChangeShapeType="1"/>
            </p:cNvSpPr>
            <p:nvPr/>
          </p:nvSpPr>
          <p:spPr bwMode="auto">
            <a:xfrm>
              <a:off x="1819275" y="4238623"/>
              <a:ext cx="3810001" cy="36576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grpSp>
          <p:nvGrpSpPr>
            <p:cNvPr id="16" name="Group 48"/>
            <p:cNvGrpSpPr/>
            <p:nvPr/>
          </p:nvGrpSpPr>
          <p:grpSpPr>
            <a:xfrm>
              <a:off x="5438775" y="4219575"/>
              <a:ext cx="1219200" cy="521732"/>
              <a:chOff x="7543800" y="4495800"/>
              <a:chExt cx="1219200" cy="521732"/>
            </a:xfrm>
          </p:grpSpPr>
          <p:grpSp>
            <p:nvGrpSpPr>
              <p:cNvPr id="17" name="Group 60"/>
              <p:cNvGrpSpPr/>
              <p:nvPr/>
            </p:nvGrpSpPr>
            <p:grpSpPr>
              <a:xfrm>
                <a:off x="7543800" y="4495800"/>
                <a:ext cx="609600" cy="518160"/>
                <a:chOff x="4800600" y="4191000"/>
                <a:chExt cx="609600" cy="518160"/>
              </a:xfrm>
            </p:grpSpPr>
            <p:sp>
              <p:nvSpPr>
                <p:cNvPr id="97" name="Line 20"/>
                <p:cNvSpPr>
                  <a:spLocks noChangeShapeType="1"/>
                </p:cNvSpPr>
                <p:nvPr/>
              </p:nvSpPr>
              <p:spPr bwMode="auto">
                <a:xfrm flipH="1">
                  <a:off x="5029200" y="4191000"/>
                  <a:ext cx="381000" cy="381000"/>
                </a:xfrm>
                <a:prstGeom prst="line">
                  <a:avLst/>
                </a:prstGeom>
                <a:noFill/>
                <a:ln w="38100">
                  <a:solidFill>
                    <a:srgbClr val="00B0F0"/>
                  </a:solidFill>
                  <a:round/>
                  <a:headEnd type="triangle" w="med" len="med"/>
                  <a:tailEnd/>
                </a:ln>
                <a:effectLst/>
              </p:spPr>
              <p:txBody>
                <a:bodyPr/>
                <a:lstStyle/>
                <a:p>
                  <a:endParaRPr lang="en-US" dirty="0"/>
                </a:p>
              </p:txBody>
            </p:sp>
            <p:sp>
              <p:nvSpPr>
                <p:cNvPr id="98" name="Rectangle 9"/>
                <p:cNvSpPr>
                  <a:spLocks noChangeArrowheads="1"/>
                </p:cNvSpPr>
                <p:nvPr/>
              </p:nvSpPr>
              <p:spPr bwMode="auto">
                <a:xfrm>
                  <a:off x="4800600" y="4343400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/>
                    <a:t>3</a:t>
                  </a:r>
                </a:p>
              </p:txBody>
            </p:sp>
          </p:grpSp>
          <p:sp>
            <p:nvSpPr>
              <p:cNvPr id="96" name="Rectangle 95"/>
              <p:cNvSpPr/>
              <p:nvPr/>
            </p:nvSpPr>
            <p:spPr>
              <a:xfrm>
                <a:off x="7924800" y="4648200"/>
                <a:ext cx="838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Credit</a:t>
                </a:r>
                <a:endParaRPr lang="en-US" dirty="0"/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72" grpId="0" autoUpdateAnimBg="0"/>
      <p:bldP spid="73" grpId="0" autoUpdateAnimBg="0"/>
      <p:bldP spid="74" grpId="0" autoUpdateAnimBg="0"/>
      <p:bldP spid="75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Account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business form ordering a bank to pay cash from a bank account is known as a </a:t>
            </a:r>
            <a:r>
              <a:rPr lang="en-US" b="1" dirty="0">
                <a:solidFill>
                  <a:srgbClr val="0070C0"/>
                </a:solidFill>
              </a:rPr>
              <a:t>check</a:t>
            </a:r>
            <a:r>
              <a:rPr lang="en-US" dirty="0"/>
              <a:t>. </a:t>
            </a:r>
          </a:p>
          <a:p>
            <a:r>
              <a:rPr lang="en-US" dirty="0"/>
              <a:t>A bank account from which payments can be ordered by a depositor is called a </a:t>
            </a:r>
            <a:r>
              <a:rPr lang="en-US" b="1" dirty="0">
                <a:solidFill>
                  <a:srgbClr val="0070C0"/>
                </a:solidFill>
              </a:rPr>
              <a:t>checking account</a:t>
            </a:r>
            <a:r>
              <a:rPr lang="en-US" dirty="0"/>
              <a:t>.</a:t>
            </a:r>
          </a:p>
          <a:p>
            <a:r>
              <a:rPr lang="en-US" dirty="0"/>
              <a:t>Opening a checking account</a:t>
            </a:r>
          </a:p>
          <a:p>
            <a:pPr lvl="1"/>
            <a:r>
              <a:rPr lang="en-US" dirty="0"/>
              <a:t>Signature card</a:t>
            </a:r>
          </a:p>
          <a:p>
            <a:pPr lvl="1"/>
            <a:r>
              <a:rPr lang="en-US" dirty="0"/>
              <a:t>Deposit slip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LO1</a:t>
            </a:r>
            <a:endParaRPr lang="en-US" dirty="0"/>
          </a:p>
        </p:txBody>
      </p:sp>
      <p:grpSp>
        <p:nvGrpSpPr>
          <p:cNvPr id="2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4" name="Flowchart: Delay 13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</p:spTree>
  </p:cSld>
  <p:clrMapOvr>
    <a:masterClrMapping/>
  </p:clrMapOvr>
  <p:transition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Journalizing an Electronic Funds Transfer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computerized cash payments system that transfers funds without the use of checks, currency, or other paper documents is called </a:t>
            </a:r>
            <a:r>
              <a:rPr lang="en-US" b="1" dirty="0">
                <a:solidFill>
                  <a:srgbClr val="0070C0"/>
                </a:solidFill>
              </a:rPr>
              <a:t>electronic funds transfer </a:t>
            </a:r>
            <a:r>
              <a:rPr lang="en-US" dirty="0"/>
              <a:t>(</a:t>
            </a:r>
            <a:r>
              <a:rPr lang="en-US" dirty="0" err="1"/>
              <a:t>EFT</a:t>
            </a:r>
            <a:r>
              <a:rPr lang="en-US" dirty="0"/>
              <a:t>).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LO7</a:t>
            </a:r>
            <a:endParaRPr lang="en-US" dirty="0"/>
          </a:p>
        </p:txBody>
      </p:sp>
      <p:grpSp>
        <p:nvGrpSpPr>
          <p:cNvPr id="4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25" name="Flowchart: Delay 24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5-3</a:t>
              </a:r>
            </a:p>
          </p:txBody>
        </p:sp>
      </p:grpSp>
    </p:spTree>
  </p:cSld>
  <p:clrMapOvr>
    <a:masterClrMapping/>
  </p:clrMapOvr>
  <p:transition>
    <p:wipe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Journalizing an Electronic Funds Transfer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LO7</a:t>
            </a:r>
            <a:endParaRPr lang="en-US" dirty="0"/>
          </a:p>
        </p:txBody>
      </p:sp>
      <p:grpSp>
        <p:nvGrpSpPr>
          <p:cNvPr id="4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25" name="Flowchart: Delay 24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5-3</a:t>
              </a:r>
            </a:p>
          </p:txBody>
        </p:sp>
      </p:grpSp>
      <p:grpSp>
        <p:nvGrpSpPr>
          <p:cNvPr id="5" name="Group 11"/>
          <p:cNvGrpSpPr/>
          <p:nvPr/>
        </p:nvGrpSpPr>
        <p:grpSpPr>
          <a:xfrm>
            <a:off x="4876800" y="1428750"/>
            <a:ext cx="3886200" cy="657344"/>
            <a:chOff x="5184349" y="1733550"/>
            <a:chExt cx="3886200" cy="657344"/>
          </a:xfrm>
        </p:grpSpPr>
        <p:sp>
          <p:nvSpPr>
            <p:cNvPr id="14" name="Rectangle 13"/>
            <p:cNvSpPr/>
            <p:nvPr/>
          </p:nvSpPr>
          <p:spPr>
            <a:xfrm>
              <a:off x="5862989" y="2025134"/>
              <a:ext cx="1264460" cy="3657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380.00</a:t>
              </a:r>
            </a:p>
          </p:txBody>
        </p:sp>
        <p:grpSp>
          <p:nvGrpSpPr>
            <p:cNvPr id="6" name="Group 53"/>
            <p:cNvGrpSpPr/>
            <p:nvPr/>
          </p:nvGrpSpPr>
          <p:grpSpPr>
            <a:xfrm>
              <a:off x="5184349" y="1733550"/>
              <a:ext cx="3886200" cy="569476"/>
              <a:chOff x="5184349" y="1733550"/>
              <a:chExt cx="3886200" cy="569476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5184349" y="1733550"/>
                <a:ext cx="388620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dirty="0"/>
                  <a:t>Accts. </a:t>
                </a:r>
                <a:r>
                  <a:rPr lang="en-US" sz="1600" dirty="0" err="1"/>
                  <a:t>Pay.—Murniak</a:t>
                </a:r>
                <a:r>
                  <a:rPr lang="en-US" sz="1600" dirty="0"/>
                  <a:t> Enterprises</a:t>
                </a:r>
                <a:endParaRPr lang="en-US" dirty="0"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 flipH="1">
                <a:off x="5755849" y="2028706"/>
                <a:ext cx="27432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7127449" y="2028706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" name="Group 17"/>
          <p:cNvGrpSpPr/>
          <p:nvPr/>
        </p:nvGrpSpPr>
        <p:grpSpPr>
          <a:xfrm>
            <a:off x="5372100" y="2057400"/>
            <a:ext cx="2902760" cy="641866"/>
            <a:chOff x="5679649" y="2743200"/>
            <a:chExt cx="2902760" cy="641866"/>
          </a:xfrm>
        </p:grpSpPr>
        <p:grpSp>
          <p:nvGrpSpPr>
            <p:cNvPr id="8" name="Group 55"/>
            <p:cNvGrpSpPr/>
            <p:nvPr/>
          </p:nvGrpSpPr>
          <p:grpSpPr>
            <a:xfrm>
              <a:off x="5679649" y="2743200"/>
              <a:ext cx="2871269" cy="550426"/>
              <a:chOff x="5679649" y="2743200"/>
              <a:chExt cx="2871269" cy="550426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5679649" y="2743200"/>
                <a:ext cx="2871269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dirty="0"/>
                  <a:t>Cash</a:t>
                </a:r>
                <a:endParaRPr lang="en-US" dirty="0"/>
              </a:p>
            </p:txBody>
          </p:sp>
          <p:cxnSp>
            <p:nvCxnSpPr>
              <p:cNvPr id="22" name="Straight Connector 21"/>
              <p:cNvCxnSpPr/>
              <p:nvPr/>
            </p:nvCxnSpPr>
            <p:spPr>
              <a:xfrm flipH="1">
                <a:off x="5755849" y="3019306"/>
                <a:ext cx="27432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7127449" y="3019306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19"/>
            <p:cNvSpPr/>
            <p:nvPr/>
          </p:nvSpPr>
          <p:spPr>
            <a:xfrm>
              <a:off x="7317949" y="3019306"/>
              <a:ext cx="1264460" cy="3657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380.00</a:t>
              </a:r>
            </a:p>
          </p:txBody>
        </p:sp>
      </p:grpSp>
      <p:sp>
        <p:nvSpPr>
          <p:cNvPr id="28" name="Down Arrow 27"/>
          <p:cNvSpPr/>
          <p:nvPr/>
        </p:nvSpPr>
        <p:spPr>
          <a:xfrm>
            <a:off x="6855251" y="2362200"/>
            <a:ext cx="274320" cy="274320"/>
          </a:xfrm>
          <a:prstGeom prst="down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Up Arrow 28"/>
          <p:cNvSpPr/>
          <p:nvPr/>
        </p:nvSpPr>
        <p:spPr>
          <a:xfrm flipV="1">
            <a:off x="5498891" y="1752600"/>
            <a:ext cx="274320" cy="274320"/>
          </a:xfrm>
          <a:prstGeom prst="up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57200" y="1524000"/>
            <a:ext cx="4495800" cy="101566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CCECFF"/>
              </a:gs>
              <a:gs pos="100000">
                <a:schemeClr val="bg1"/>
              </a:gs>
            </a:gsLst>
            <a:lin ang="10800000" scaled="1"/>
            <a:tileRect/>
          </a:gradFill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2000" dirty="0"/>
              <a:t>June 5. Paid cash on account to </a:t>
            </a:r>
            <a:r>
              <a:rPr lang="en-US" sz="2000" dirty="0" err="1"/>
              <a:t>Murniak</a:t>
            </a:r>
            <a:r>
              <a:rPr lang="en-US" sz="2000" dirty="0"/>
              <a:t> Enterprises, $380.00, using </a:t>
            </a:r>
            <a:r>
              <a:rPr lang="en-US" sz="2000" dirty="0" err="1"/>
              <a:t>EFT</a:t>
            </a:r>
            <a:r>
              <a:rPr lang="en-US" sz="2000" dirty="0"/>
              <a:t>. Memorandum No. 18.</a:t>
            </a:r>
          </a:p>
        </p:txBody>
      </p:sp>
      <p:pic>
        <p:nvPicPr>
          <p:cNvPr id="56" name="Picture 55" descr="C21SE_GJ-005-Page 137-General Journal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2895600"/>
            <a:ext cx="6858000" cy="1540918"/>
          </a:xfrm>
          <a:prstGeom prst="rect">
            <a:avLst/>
          </a:prstGeom>
        </p:spPr>
      </p:pic>
      <p:sp>
        <p:nvSpPr>
          <p:cNvPr id="57" name="Rectangle 29"/>
          <p:cNvSpPr>
            <a:spLocks noChangeArrowheads="1"/>
          </p:cNvSpPr>
          <p:nvPr/>
        </p:nvSpPr>
        <p:spPr bwMode="auto">
          <a:xfrm>
            <a:off x="548640" y="4820543"/>
            <a:ext cx="768096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</a:t>
            </a:r>
            <a:r>
              <a:rPr lang="en-US" dirty="0"/>
              <a:t>Write the title of the account to be debited in the Account Title column. Record the amount debited in the Debit column.</a:t>
            </a:r>
          </a:p>
        </p:txBody>
      </p:sp>
      <p:sp>
        <p:nvSpPr>
          <p:cNvPr id="58" name="Rectangle 27"/>
          <p:cNvSpPr>
            <a:spLocks noChangeArrowheads="1"/>
          </p:cNvSpPr>
          <p:nvPr/>
        </p:nvSpPr>
        <p:spPr bwMode="auto">
          <a:xfrm>
            <a:off x="548640" y="4507468"/>
            <a:ext cx="822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	</a:t>
            </a:r>
            <a:r>
              <a:rPr lang="en-US" dirty="0"/>
              <a:t>Write the date in the Date column.</a:t>
            </a:r>
          </a:p>
        </p:txBody>
      </p:sp>
      <p:sp>
        <p:nvSpPr>
          <p:cNvPr id="59" name="Rectangle 30"/>
          <p:cNvSpPr>
            <a:spLocks noChangeArrowheads="1"/>
          </p:cNvSpPr>
          <p:nvPr/>
        </p:nvSpPr>
        <p:spPr bwMode="auto">
          <a:xfrm>
            <a:off x="548640" y="5410617"/>
            <a:ext cx="768096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	</a:t>
            </a:r>
            <a:r>
              <a:rPr lang="en-US" dirty="0"/>
              <a:t>On the next line, indented, write the title of the amount credited in the Account Title column. Write the credit amount in the Credit column.</a:t>
            </a:r>
          </a:p>
        </p:txBody>
      </p:sp>
      <p:sp>
        <p:nvSpPr>
          <p:cNvPr id="60" name="Rectangle 30"/>
          <p:cNvSpPr>
            <a:spLocks noChangeArrowheads="1"/>
          </p:cNvSpPr>
          <p:nvPr/>
        </p:nvSpPr>
        <p:spPr bwMode="auto">
          <a:xfrm>
            <a:off x="548640" y="6000690"/>
            <a:ext cx="768096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	</a:t>
            </a:r>
            <a:r>
              <a:rPr lang="en-US" dirty="0"/>
              <a:t>Write the source document number in the Doc. No. column.</a:t>
            </a:r>
          </a:p>
        </p:txBody>
      </p:sp>
      <p:grpSp>
        <p:nvGrpSpPr>
          <p:cNvPr id="9" name="Group 60"/>
          <p:cNvGrpSpPr/>
          <p:nvPr/>
        </p:nvGrpSpPr>
        <p:grpSpPr>
          <a:xfrm>
            <a:off x="1012372" y="2581275"/>
            <a:ext cx="1273628" cy="1350645"/>
            <a:chOff x="1012372" y="2819400"/>
            <a:chExt cx="1273628" cy="1350645"/>
          </a:xfrm>
        </p:grpSpPr>
        <p:grpSp>
          <p:nvGrpSpPr>
            <p:cNvPr id="10" name="Group 51"/>
            <p:cNvGrpSpPr/>
            <p:nvPr/>
          </p:nvGrpSpPr>
          <p:grpSpPr>
            <a:xfrm>
              <a:off x="1012372" y="2819400"/>
              <a:ext cx="365760" cy="1350645"/>
              <a:chOff x="1088572" y="2438400"/>
              <a:chExt cx="365760" cy="1350645"/>
            </a:xfrm>
          </p:grpSpPr>
          <p:cxnSp>
            <p:nvCxnSpPr>
              <p:cNvPr id="64" name="Straight Arrow Connector 63"/>
              <p:cNvCxnSpPr/>
              <p:nvPr/>
            </p:nvCxnSpPr>
            <p:spPr>
              <a:xfrm>
                <a:off x="1273630" y="2600325"/>
                <a:ext cx="0" cy="118872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Rectangle 7"/>
              <p:cNvSpPr>
                <a:spLocks noChangeArrowheads="1"/>
              </p:cNvSpPr>
              <p:nvPr/>
            </p:nvSpPr>
            <p:spPr bwMode="auto">
              <a:xfrm>
                <a:off x="1088572" y="24384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1</a:t>
                </a:r>
              </a:p>
            </p:txBody>
          </p:sp>
        </p:grpSp>
        <p:sp>
          <p:nvSpPr>
            <p:cNvPr id="63" name="Rectangle 62"/>
            <p:cNvSpPr/>
            <p:nvPr/>
          </p:nvSpPr>
          <p:spPr>
            <a:xfrm>
              <a:off x="1371600" y="2819400"/>
              <a:ext cx="914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Date</a:t>
              </a:r>
              <a:endParaRPr lang="en-US" dirty="0"/>
            </a:p>
          </p:txBody>
        </p:sp>
      </p:grpSp>
      <p:grpSp>
        <p:nvGrpSpPr>
          <p:cNvPr id="11" name="Group 65"/>
          <p:cNvGrpSpPr/>
          <p:nvPr/>
        </p:nvGrpSpPr>
        <p:grpSpPr>
          <a:xfrm>
            <a:off x="4629150" y="2581275"/>
            <a:ext cx="2476500" cy="1381125"/>
            <a:chOff x="4146097" y="2819400"/>
            <a:chExt cx="2476500" cy="1381125"/>
          </a:xfrm>
        </p:grpSpPr>
        <p:grpSp>
          <p:nvGrpSpPr>
            <p:cNvPr id="12" name="Group 54"/>
            <p:cNvGrpSpPr/>
            <p:nvPr/>
          </p:nvGrpSpPr>
          <p:grpSpPr>
            <a:xfrm>
              <a:off x="4146097" y="2819400"/>
              <a:ext cx="451485" cy="1381125"/>
              <a:chOff x="4146097" y="3048000"/>
              <a:chExt cx="451485" cy="1381125"/>
            </a:xfrm>
          </p:grpSpPr>
          <p:sp>
            <p:nvSpPr>
              <p:cNvPr id="69" name="Line 20"/>
              <p:cNvSpPr>
                <a:spLocks noChangeShapeType="1"/>
              </p:cNvSpPr>
              <p:nvPr/>
            </p:nvSpPr>
            <p:spPr bwMode="auto">
              <a:xfrm flipV="1">
                <a:off x="4146097" y="3209925"/>
                <a:ext cx="274320" cy="1219200"/>
              </a:xfrm>
              <a:prstGeom prst="line">
                <a:avLst/>
              </a:prstGeom>
              <a:noFill/>
              <a:ln w="38100">
                <a:solidFill>
                  <a:srgbClr val="00B0F0"/>
                </a:solidFill>
                <a:round/>
                <a:headEnd type="triangle" w="med" len="med"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70" name="Rectangle 9"/>
              <p:cNvSpPr>
                <a:spLocks noChangeArrowheads="1"/>
              </p:cNvSpPr>
              <p:nvPr/>
            </p:nvSpPr>
            <p:spPr bwMode="auto">
              <a:xfrm>
                <a:off x="4231822" y="30480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4</a:t>
                </a:r>
              </a:p>
            </p:txBody>
          </p:sp>
        </p:grpSp>
        <p:sp>
          <p:nvSpPr>
            <p:cNvPr id="68" name="Rectangle 67"/>
            <p:cNvSpPr/>
            <p:nvPr/>
          </p:nvSpPr>
          <p:spPr>
            <a:xfrm>
              <a:off x="4565197" y="2819400"/>
              <a:ext cx="2057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Source Document</a:t>
              </a:r>
              <a:endParaRPr lang="en-US" dirty="0"/>
            </a:p>
          </p:txBody>
        </p:sp>
      </p:grpSp>
      <p:grpSp>
        <p:nvGrpSpPr>
          <p:cNvPr id="13" name="Group 70"/>
          <p:cNvGrpSpPr/>
          <p:nvPr/>
        </p:nvGrpSpPr>
        <p:grpSpPr>
          <a:xfrm>
            <a:off x="2209800" y="2578554"/>
            <a:ext cx="3352800" cy="1383846"/>
            <a:chOff x="4267200" y="4702629"/>
            <a:chExt cx="3352800" cy="1383846"/>
          </a:xfrm>
        </p:grpSpPr>
        <p:sp>
          <p:nvSpPr>
            <p:cNvPr id="72" name="Line 20"/>
            <p:cNvSpPr>
              <a:spLocks noChangeShapeType="1"/>
            </p:cNvSpPr>
            <p:nvPr/>
          </p:nvSpPr>
          <p:spPr bwMode="auto">
            <a:xfrm flipH="1" flipV="1">
              <a:off x="5334000" y="4886325"/>
              <a:ext cx="2286000" cy="120015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3" name="Line 20"/>
            <p:cNvSpPr>
              <a:spLocks noChangeShapeType="1"/>
            </p:cNvSpPr>
            <p:nvPr/>
          </p:nvSpPr>
          <p:spPr bwMode="auto">
            <a:xfrm flipV="1">
              <a:off x="4267200" y="4876798"/>
              <a:ext cx="1066800" cy="1209676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grpSp>
          <p:nvGrpSpPr>
            <p:cNvPr id="18" name="Group 58"/>
            <p:cNvGrpSpPr/>
            <p:nvPr/>
          </p:nvGrpSpPr>
          <p:grpSpPr>
            <a:xfrm>
              <a:off x="5181600" y="4702629"/>
              <a:ext cx="1295400" cy="369332"/>
              <a:chOff x="4267200" y="4419600"/>
              <a:chExt cx="1295400" cy="369332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4648200" y="4419600"/>
                <a:ext cx="9144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Debit</a:t>
                </a:r>
                <a:endParaRPr lang="en-US" dirty="0"/>
              </a:p>
            </p:txBody>
          </p:sp>
          <p:sp>
            <p:nvSpPr>
              <p:cNvPr id="76" name="Rectangle 10"/>
              <p:cNvSpPr>
                <a:spLocks noChangeArrowheads="1"/>
              </p:cNvSpPr>
              <p:nvPr/>
            </p:nvSpPr>
            <p:spPr bwMode="auto">
              <a:xfrm>
                <a:off x="4267200" y="44196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2</a:t>
                </a:r>
              </a:p>
            </p:txBody>
          </p:sp>
        </p:grpSp>
      </p:grpSp>
      <p:grpSp>
        <p:nvGrpSpPr>
          <p:cNvPr id="19" name="Group 76"/>
          <p:cNvGrpSpPr/>
          <p:nvPr/>
        </p:nvGrpSpPr>
        <p:grpSpPr>
          <a:xfrm>
            <a:off x="1905000" y="4191000"/>
            <a:ext cx="4838700" cy="550307"/>
            <a:chOff x="1819275" y="4191000"/>
            <a:chExt cx="4838700" cy="550307"/>
          </a:xfrm>
        </p:grpSpPr>
        <p:sp>
          <p:nvSpPr>
            <p:cNvPr id="78" name="Line 20"/>
            <p:cNvSpPr>
              <a:spLocks noChangeShapeType="1"/>
            </p:cNvSpPr>
            <p:nvPr/>
          </p:nvSpPr>
          <p:spPr bwMode="auto">
            <a:xfrm>
              <a:off x="1819275" y="4238623"/>
              <a:ext cx="3810001" cy="36576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grpSp>
          <p:nvGrpSpPr>
            <p:cNvPr id="27" name="Group 48"/>
            <p:cNvGrpSpPr/>
            <p:nvPr/>
          </p:nvGrpSpPr>
          <p:grpSpPr>
            <a:xfrm>
              <a:off x="5438775" y="4191000"/>
              <a:ext cx="1219200" cy="550307"/>
              <a:chOff x="7543800" y="4467225"/>
              <a:chExt cx="1219200" cy="550307"/>
            </a:xfrm>
          </p:grpSpPr>
          <p:grpSp>
            <p:nvGrpSpPr>
              <p:cNvPr id="31" name="Group 60"/>
              <p:cNvGrpSpPr/>
              <p:nvPr/>
            </p:nvGrpSpPr>
            <p:grpSpPr>
              <a:xfrm>
                <a:off x="7543800" y="4467225"/>
                <a:ext cx="952500" cy="546735"/>
                <a:chOff x="4800600" y="4162425"/>
                <a:chExt cx="952500" cy="546735"/>
              </a:xfrm>
            </p:grpSpPr>
            <p:sp>
              <p:nvSpPr>
                <p:cNvPr id="82" name="Line 20"/>
                <p:cNvSpPr>
                  <a:spLocks noChangeShapeType="1"/>
                </p:cNvSpPr>
                <p:nvPr/>
              </p:nvSpPr>
              <p:spPr bwMode="auto">
                <a:xfrm flipH="1">
                  <a:off x="5029200" y="4162425"/>
                  <a:ext cx="723900" cy="409575"/>
                </a:xfrm>
                <a:prstGeom prst="line">
                  <a:avLst/>
                </a:prstGeom>
                <a:noFill/>
                <a:ln w="38100">
                  <a:solidFill>
                    <a:srgbClr val="00B0F0"/>
                  </a:solidFill>
                  <a:round/>
                  <a:headEnd type="triangle" w="med" len="med"/>
                  <a:tailEnd/>
                </a:ln>
                <a:effectLst/>
              </p:spPr>
              <p:txBody>
                <a:bodyPr/>
                <a:lstStyle/>
                <a:p>
                  <a:endParaRPr lang="en-US" dirty="0"/>
                </a:p>
              </p:txBody>
            </p:sp>
            <p:sp>
              <p:nvSpPr>
                <p:cNvPr id="83" name="Rectangle 9"/>
                <p:cNvSpPr>
                  <a:spLocks noChangeArrowheads="1"/>
                </p:cNvSpPr>
                <p:nvPr/>
              </p:nvSpPr>
              <p:spPr bwMode="auto">
                <a:xfrm>
                  <a:off x="4800600" y="4343400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/>
                    <a:t>3</a:t>
                  </a:r>
                </a:p>
              </p:txBody>
            </p:sp>
          </p:grpSp>
          <p:sp>
            <p:nvSpPr>
              <p:cNvPr id="81" name="Rectangle 80"/>
              <p:cNvSpPr/>
              <p:nvPr/>
            </p:nvSpPr>
            <p:spPr>
              <a:xfrm>
                <a:off x="7924800" y="4648200"/>
                <a:ext cx="838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Credit</a:t>
                </a:r>
                <a:endParaRPr lang="en-US" dirty="0"/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57" grpId="0" autoUpdateAnimBg="0"/>
      <p:bldP spid="58" grpId="0" autoUpdateAnimBg="0"/>
      <p:bldP spid="59" grpId="0" autoUpdateAnimBg="0"/>
      <p:bldP spid="60" grpId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Journalizing a Debit Card Transaction</a:t>
            </a:r>
            <a:endParaRPr lang="en-US" dirty="0"/>
          </a:p>
        </p:txBody>
      </p:sp>
      <p:sp>
        <p:nvSpPr>
          <p:cNvPr id="53" name="Content Placeholder 5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bank card that automatically deducts the amount of a purchase from the checking account of the cardholder is called a </a:t>
            </a:r>
            <a:r>
              <a:rPr lang="en-US" b="1" dirty="0">
                <a:solidFill>
                  <a:srgbClr val="0070C0"/>
                </a:solidFill>
              </a:rPr>
              <a:t>debit card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LO8</a:t>
            </a:r>
            <a:endParaRPr lang="en-US" dirty="0"/>
          </a:p>
        </p:txBody>
      </p:sp>
      <p:grpSp>
        <p:nvGrpSpPr>
          <p:cNvPr id="4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29" name="Flowchart: Delay 28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5-3</a:t>
              </a:r>
            </a:p>
          </p:txBody>
        </p:sp>
      </p:grpSp>
    </p:spTree>
  </p:cSld>
  <p:clrMapOvr>
    <a:masterClrMapping/>
  </p:clrMapOvr>
  <p:transition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72" descr="C21SE_GJ-005-Page 138-General Journal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2891790"/>
            <a:ext cx="6858000" cy="1553099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457200" y="1590675"/>
            <a:ext cx="4495800" cy="707886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CCECFF"/>
              </a:gs>
              <a:gs pos="100000">
                <a:schemeClr val="bg1"/>
              </a:gs>
            </a:gsLst>
            <a:lin ang="10800000" scaled="1"/>
            <a:tileRect/>
          </a:gradFill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2000" dirty="0"/>
              <a:t>June 8. Purchased supplies, $75.00, using debit card. Memorandum No. 21.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Journalizing a Debit Card Transaction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7132320" y="6583680"/>
            <a:ext cx="182880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LO8</a:t>
            </a:r>
            <a:endParaRPr lang="en-US" dirty="0"/>
          </a:p>
        </p:txBody>
      </p:sp>
      <p:grpSp>
        <p:nvGrpSpPr>
          <p:cNvPr id="4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29" name="Flowchart: Delay 28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5-3</a:t>
              </a:r>
            </a:p>
          </p:txBody>
        </p:sp>
      </p:grpSp>
      <p:grpSp>
        <p:nvGrpSpPr>
          <p:cNvPr id="5" name="Group 32"/>
          <p:cNvGrpSpPr/>
          <p:nvPr/>
        </p:nvGrpSpPr>
        <p:grpSpPr>
          <a:xfrm>
            <a:off x="6507940" y="1371600"/>
            <a:ext cx="2286000" cy="714494"/>
            <a:chOff x="5679649" y="1676400"/>
            <a:chExt cx="2286000" cy="714494"/>
          </a:xfrm>
        </p:grpSpPr>
        <p:sp>
          <p:nvSpPr>
            <p:cNvPr id="35" name="Rectangle 34"/>
            <p:cNvSpPr/>
            <p:nvPr/>
          </p:nvSpPr>
          <p:spPr>
            <a:xfrm>
              <a:off x="5724909" y="2025134"/>
              <a:ext cx="1112060" cy="3657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75.00</a:t>
              </a:r>
            </a:p>
          </p:txBody>
        </p:sp>
        <p:grpSp>
          <p:nvGrpSpPr>
            <p:cNvPr id="6" name="Group 53"/>
            <p:cNvGrpSpPr/>
            <p:nvPr/>
          </p:nvGrpSpPr>
          <p:grpSpPr>
            <a:xfrm>
              <a:off x="5679649" y="1676400"/>
              <a:ext cx="2286000" cy="626626"/>
              <a:chOff x="5679649" y="1676400"/>
              <a:chExt cx="2286000" cy="626626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5711574" y="1676400"/>
                <a:ext cx="219456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/>
                  <a:t>Supplies</a:t>
                </a:r>
              </a:p>
            </p:txBody>
          </p:sp>
          <p:cxnSp>
            <p:nvCxnSpPr>
              <p:cNvPr id="37" name="Straight Connector 36"/>
              <p:cNvCxnSpPr/>
              <p:nvPr/>
            </p:nvCxnSpPr>
            <p:spPr>
              <a:xfrm flipH="1">
                <a:off x="5679649" y="2028706"/>
                <a:ext cx="2286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6820284" y="2028706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" name="Group 38"/>
          <p:cNvGrpSpPr/>
          <p:nvPr/>
        </p:nvGrpSpPr>
        <p:grpSpPr>
          <a:xfrm>
            <a:off x="6507940" y="2057400"/>
            <a:ext cx="2286000" cy="718066"/>
            <a:chOff x="5679649" y="2667000"/>
            <a:chExt cx="2286000" cy="718066"/>
          </a:xfrm>
        </p:grpSpPr>
        <p:grpSp>
          <p:nvGrpSpPr>
            <p:cNvPr id="8" name="Group 55"/>
            <p:cNvGrpSpPr/>
            <p:nvPr/>
          </p:nvGrpSpPr>
          <p:grpSpPr>
            <a:xfrm>
              <a:off x="5679649" y="2667000"/>
              <a:ext cx="2286000" cy="626626"/>
              <a:chOff x="5679649" y="2667000"/>
              <a:chExt cx="2286000" cy="626626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5768724" y="2667000"/>
                <a:ext cx="219456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/>
                  <a:t>Cash</a:t>
                </a:r>
              </a:p>
            </p:txBody>
          </p:sp>
          <p:cxnSp>
            <p:nvCxnSpPr>
              <p:cNvPr id="43" name="Straight Connector 42"/>
              <p:cNvCxnSpPr/>
              <p:nvPr/>
            </p:nvCxnSpPr>
            <p:spPr>
              <a:xfrm flipH="1">
                <a:off x="5679649" y="3019306"/>
                <a:ext cx="2286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6820284" y="3019306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Rectangle 40"/>
            <p:cNvSpPr/>
            <p:nvPr/>
          </p:nvSpPr>
          <p:spPr>
            <a:xfrm>
              <a:off x="6670249" y="3019306"/>
              <a:ext cx="1264460" cy="3657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75.00</a:t>
              </a:r>
            </a:p>
          </p:txBody>
        </p:sp>
      </p:grpSp>
      <p:sp>
        <p:nvSpPr>
          <p:cNvPr id="45" name="Down Arrow 44"/>
          <p:cNvSpPr/>
          <p:nvPr/>
        </p:nvSpPr>
        <p:spPr>
          <a:xfrm>
            <a:off x="7726680" y="2438400"/>
            <a:ext cx="274320" cy="274320"/>
          </a:xfrm>
          <a:prstGeom prst="down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Up Arrow 45"/>
          <p:cNvSpPr/>
          <p:nvPr/>
        </p:nvSpPr>
        <p:spPr>
          <a:xfrm>
            <a:off x="6634731" y="1752600"/>
            <a:ext cx="274320" cy="274320"/>
          </a:xfrm>
          <a:prstGeom prst="up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Rectangle 29"/>
          <p:cNvSpPr>
            <a:spLocks noChangeArrowheads="1"/>
          </p:cNvSpPr>
          <p:nvPr/>
        </p:nvSpPr>
        <p:spPr bwMode="auto">
          <a:xfrm>
            <a:off x="548640" y="4820543"/>
            <a:ext cx="768096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</a:t>
            </a:r>
            <a:r>
              <a:rPr lang="en-US" dirty="0"/>
              <a:t>Write the title of the account to be debited in the Account Title column. Record the amount debited in the Debit column.</a:t>
            </a:r>
          </a:p>
        </p:txBody>
      </p:sp>
      <p:sp>
        <p:nvSpPr>
          <p:cNvPr id="75" name="Rectangle 27"/>
          <p:cNvSpPr>
            <a:spLocks noChangeArrowheads="1"/>
          </p:cNvSpPr>
          <p:nvPr/>
        </p:nvSpPr>
        <p:spPr bwMode="auto">
          <a:xfrm>
            <a:off x="548640" y="4507468"/>
            <a:ext cx="822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	</a:t>
            </a:r>
            <a:r>
              <a:rPr lang="en-US" dirty="0"/>
              <a:t>Write the date in the Date column.</a:t>
            </a:r>
          </a:p>
        </p:txBody>
      </p:sp>
      <p:sp>
        <p:nvSpPr>
          <p:cNvPr id="76" name="Rectangle 30"/>
          <p:cNvSpPr>
            <a:spLocks noChangeArrowheads="1"/>
          </p:cNvSpPr>
          <p:nvPr/>
        </p:nvSpPr>
        <p:spPr bwMode="auto">
          <a:xfrm>
            <a:off x="548640" y="5410617"/>
            <a:ext cx="768096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	</a:t>
            </a:r>
            <a:r>
              <a:rPr lang="en-US" dirty="0"/>
              <a:t>On the next line, indented, write the title of the amount credited in the Account Title column. Write the credit amount in the Credit column.</a:t>
            </a:r>
          </a:p>
        </p:txBody>
      </p:sp>
      <p:sp>
        <p:nvSpPr>
          <p:cNvPr id="77" name="Rectangle 30"/>
          <p:cNvSpPr>
            <a:spLocks noChangeArrowheads="1"/>
          </p:cNvSpPr>
          <p:nvPr/>
        </p:nvSpPr>
        <p:spPr bwMode="auto">
          <a:xfrm>
            <a:off x="548640" y="6000690"/>
            <a:ext cx="768096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	</a:t>
            </a:r>
            <a:r>
              <a:rPr lang="en-US" dirty="0"/>
              <a:t>Write the source document number in the Doc. No. column.</a:t>
            </a:r>
          </a:p>
        </p:txBody>
      </p:sp>
      <p:grpSp>
        <p:nvGrpSpPr>
          <p:cNvPr id="9" name="Group 77"/>
          <p:cNvGrpSpPr/>
          <p:nvPr/>
        </p:nvGrpSpPr>
        <p:grpSpPr>
          <a:xfrm>
            <a:off x="1012372" y="2581275"/>
            <a:ext cx="1273628" cy="1350645"/>
            <a:chOff x="1012372" y="2819400"/>
            <a:chExt cx="1273628" cy="1350645"/>
          </a:xfrm>
        </p:grpSpPr>
        <p:grpSp>
          <p:nvGrpSpPr>
            <p:cNvPr id="10" name="Group 51"/>
            <p:cNvGrpSpPr/>
            <p:nvPr/>
          </p:nvGrpSpPr>
          <p:grpSpPr>
            <a:xfrm>
              <a:off x="1012372" y="2819400"/>
              <a:ext cx="365760" cy="1350645"/>
              <a:chOff x="1088572" y="2438400"/>
              <a:chExt cx="365760" cy="1350645"/>
            </a:xfrm>
          </p:grpSpPr>
          <p:cxnSp>
            <p:nvCxnSpPr>
              <p:cNvPr id="81" name="Straight Arrow Connector 80"/>
              <p:cNvCxnSpPr/>
              <p:nvPr/>
            </p:nvCxnSpPr>
            <p:spPr>
              <a:xfrm>
                <a:off x="1273630" y="2600325"/>
                <a:ext cx="0" cy="118872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Rectangle 7"/>
              <p:cNvSpPr>
                <a:spLocks noChangeArrowheads="1"/>
              </p:cNvSpPr>
              <p:nvPr/>
            </p:nvSpPr>
            <p:spPr bwMode="auto">
              <a:xfrm>
                <a:off x="1088572" y="24384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1</a:t>
                </a:r>
              </a:p>
            </p:txBody>
          </p:sp>
        </p:grpSp>
        <p:sp>
          <p:nvSpPr>
            <p:cNvPr id="80" name="Rectangle 79"/>
            <p:cNvSpPr/>
            <p:nvPr/>
          </p:nvSpPr>
          <p:spPr>
            <a:xfrm>
              <a:off x="1371600" y="2819400"/>
              <a:ext cx="914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Date</a:t>
              </a:r>
              <a:endParaRPr lang="en-US" dirty="0"/>
            </a:p>
          </p:txBody>
        </p:sp>
      </p:grpSp>
      <p:grpSp>
        <p:nvGrpSpPr>
          <p:cNvPr id="11" name="Group 82"/>
          <p:cNvGrpSpPr/>
          <p:nvPr/>
        </p:nvGrpSpPr>
        <p:grpSpPr>
          <a:xfrm>
            <a:off x="4629150" y="2581275"/>
            <a:ext cx="2476500" cy="1381125"/>
            <a:chOff x="4146097" y="2819400"/>
            <a:chExt cx="2476500" cy="1381125"/>
          </a:xfrm>
        </p:grpSpPr>
        <p:grpSp>
          <p:nvGrpSpPr>
            <p:cNvPr id="12" name="Group 54"/>
            <p:cNvGrpSpPr/>
            <p:nvPr/>
          </p:nvGrpSpPr>
          <p:grpSpPr>
            <a:xfrm>
              <a:off x="4146097" y="2819400"/>
              <a:ext cx="451485" cy="1381125"/>
              <a:chOff x="4146097" y="3048000"/>
              <a:chExt cx="451485" cy="1381125"/>
            </a:xfrm>
          </p:grpSpPr>
          <p:sp>
            <p:nvSpPr>
              <p:cNvPr id="86" name="Line 20"/>
              <p:cNvSpPr>
                <a:spLocks noChangeShapeType="1"/>
              </p:cNvSpPr>
              <p:nvPr/>
            </p:nvSpPr>
            <p:spPr bwMode="auto">
              <a:xfrm flipV="1">
                <a:off x="4146097" y="3209925"/>
                <a:ext cx="274320" cy="1219200"/>
              </a:xfrm>
              <a:prstGeom prst="line">
                <a:avLst/>
              </a:prstGeom>
              <a:noFill/>
              <a:ln w="38100">
                <a:solidFill>
                  <a:srgbClr val="00B0F0"/>
                </a:solidFill>
                <a:round/>
                <a:headEnd type="triangle" w="med" len="med"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87" name="Rectangle 9"/>
              <p:cNvSpPr>
                <a:spLocks noChangeArrowheads="1"/>
              </p:cNvSpPr>
              <p:nvPr/>
            </p:nvSpPr>
            <p:spPr bwMode="auto">
              <a:xfrm>
                <a:off x="4231822" y="30480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4</a:t>
                </a:r>
              </a:p>
            </p:txBody>
          </p:sp>
        </p:grpSp>
        <p:sp>
          <p:nvSpPr>
            <p:cNvPr id="85" name="Rectangle 84"/>
            <p:cNvSpPr/>
            <p:nvPr/>
          </p:nvSpPr>
          <p:spPr>
            <a:xfrm>
              <a:off x="4565197" y="2819400"/>
              <a:ext cx="2057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Source Document</a:t>
              </a:r>
              <a:endParaRPr lang="en-US" dirty="0"/>
            </a:p>
          </p:txBody>
        </p:sp>
      </p:grpSp>
      <p:grpSp>
        <p:nvGrpSpPr>
          <p:cNvPr id="13" name="Group 87"/>
          <p:cNvGrpSpPr/>
          <p:nvPr/>
        </p:nvGrpSpPr>
        <p:grpSpPr>
          <a:xfrm>
            <a:off x="1905000" y="2578554"/>
            <a:ext cx="3733800" cy="1383846"/>
            <a:chOff x="3962400" y="4702629"/>
            <a:chExt cx="3733800" cy="1383846"/>
          </a:xfrm>
        </p:grpSpPr>
        <p:sp>
          <p:nvSpPr>
            <p:cNvPr id="89" name="Line 20"/>
            <p:cNvSpPr>
              <a:spLocks noChangeShapeType="1"/>
            </p:cNvSpPr>
            <p:nvPr/>
          </p:nvSpPr>
          <p:spPr bwMode="auto">
            <a:xfrm flipH="1" flipV="1">
              <a:off x="5334000" y="4886325"/>
              <a:ext cx="2362200" cy="120015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0" name="Line 20"/>
            <p:cNvSpPr>
              <a:spLocks noChangeShapeType="1"/>
            </p:cNvSpPr>
            <p:nvPr/>
          </p:nvSpPr>
          <p:spPr bwMode="auto">
            <a:xfrm flipV="1">
              <a:off x="3962400" y="4876797"/>
              <a:ext cx="1371600" cy="1209677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grpSp>
          <p:nvGrpSpPr>
            <p:cNvPr id="14" name="Group 58"/>
            <p:cNvGrpSpPr/>
            <p:nvPr/>
          </p:nvGrpSpPr>
          <p:grpSpPr>
            <a:xfrm>
              <a:off x="5181600" y="4702629"/>
              <a:ext cx="1295400" cy="369332"/>
              <a:chOff x="4267200" y="4419600"/>
              <a:chExt cx="1295400" cy="369332"/>
            </a:xfrm>
          </p:grpSpPr>
          <p:sp>
            <p:nvSpPr>
              <p:cNvPr id="92" name="Rectangle 91"/>
              <p:cNvSpPr/>
              <p:nvPr/>
            </p:nvSpPr>
            <p:spPr>
              <a:xfrm>
                <a:off x="4648200" y="4419600"/>
                <a:ext cx="9144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Debit</a:t>
                </a:r>
                <a:endParaRPr lang="en-US" dirty="0"/>
              </a:p>
            </p:txBody>
          </p:sp>
          <p:sp>
            <p:nvSpPr>
              <p:cNvPr id="93" name="Rectangle 10"/>
              <p:cNvSpPr>
                <a:spLocks noChangeArrowheads="1"/>
              </p:cNvSpPr>
              <p:nvPr/>
            </p:nvSpPr>
            <p:spPr bwMode="auto">
              <a:xfrm>
                <a:off x="4267200" y="44196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2</a:t>
                </a:r>
              </a:p>
            </p:txBody>
          </p:sp>
        </p:grpSp>
      </p:grpSp>
      <p:grpSp>
        <p:nvGrpSpPr>
          <p:cNvPr id="15" name="Group 93"/>
          <p:cNvGrpSpPr/>
          <p:nvPr/>
        </p:nvGrpSpPr>
        <p:grpSpPr>
          <a:xfrm>
            <a:off x="1905000" y="4210050"/>
            <a:ext cx="5010150" cy="550307"/>
            <a:chOff x="1647825" y="4191000"/>
            <a:chExt cx="5010150" cy="550307"/>
          </a:xfrm>
        </p:grpSpPr>
        <p:sp>
          <p:nvSpPr>
            <p:cNvPr id="95" name="Line 20"/>
            <p:cNvSpPr>
              <a:spLocks noChangeShapeType="1"/>
            </p:cNvSpPr>
            <p:nvPr/>
          </p:nvSpPr>
          <p:spPr bwMode="auto">
            <a:xfrm>
              <a:off x="1647825" y="4200525"/>
              <a:ext cx="3981451" cy="36576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grpSp>
          <p:nvGrpSpPr>
            <p:cNvPr id="16" name="Group 48"/>
            <p:cNvGrpSpPr/>
            <p:nvPr/>
          </p:nvGrpSpPr>
          <p:grpSpPr>
            <a:xfrm>
              <a:off x="5438775" y="4191000"/>
              <a:ext cx="1219200" cy="550307"/>
              <a:chOff x="7543800" y="4467225"/>
              <a:chExt cx="1219200" cy="550307"/>
            </a:xfrm>
          </p:grpSpPr>
          <p:grpSp>
            <p:nvGrpSpPr>
              <p:cNvPr id="17" name="Group 60"/>
              <p:cNvGrpSpPr/>
              <p:nvPr/>
            </p:nvGrpSpPr>
            <p:grpSpPr>
              <a:xfrm>
                <a:off x="7543800" y="4467225"/>
                <a:ext cx="952500" cy="546735"/>
                <a:chOff x="4800600" y="4162425"/>
                <a:chExt cx="952500" cy="546735"/>
              </a:xfrm>
            </p:grpSpPr>
            <p:sp>
              <p:nvSpPr>
                <p:cNvPr id="99" name="Line 20"/>
                <p:cNvSpPr>
                  <a:spLocks noChangeShapeType="1"/>
                </p:cNvSpPr>
                <p:nvPr/>
              </p:nvSpPr>
              <p:spPr bwMode="auto">
                <a:xfrm flipH="1">
                  <a:off x="5029200" y="4162425"/>
                  <a:ext cx="723900" cy="409575"/>
                </a:xfrm>
                <a:prstGeom prst="line">
                  <a:avLst/>
                </a:prstGeom>
                <a:noFill/>
                <a:ln w="38100">
                  <a:solidFill>
                    <a:srgbClr val="00B0F0"/>
                  </a:solidFill>
                  <a:round/>
                  <a:headEnd type="triangle" w="med" len="med"/>
                  <a:tailEnd/>
                </a:ln>
                <a:effectLst/>
              </p:spPr>
              <p:txBody>
                <a:bodyPr/>
                <a:lstStyle/>
                <a:p>
                  <a:endParaRPr lang="en-US" dirty="0"/>
                </a:p>
              </p:txBody>
            </p:sp>
            <p:sp>
              <p:nvSpPr>
                <p:cNvPr id="100" name="Rectangle 9"/>
                <p:cNvSpPr>
                  <a:spLocks noChangeArrowheads="1"/>
                </p:cNvSpPr>
                <p:nvPr/>
              </p:nvSpPr>
              <p:spPr bwMode="auto">
                <a:xfrm>
                  <a:off x="4800600" y="4343400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/>
                    <a:t>3</a:t>
                  </a:r>
                </a:p>
              </p:txBody>
            </p:sp>
          </p:grpSp>
          <p:sp>
            <p:nvSpPr>
              <p:cNvPr id="98" name="Rectangle 97"/>
              <p:cNvSpPr/>
              <p:nvPr/>
            </p:nvSpPr>
            <p:spPr>
              <a:xfrm>
                <a:off x="7924800" y="4648200"/>
                <a:ext cx="838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Credit</a:t>
                </a:r>
                <a:endParaRPr lang="en-US" dirty="0"/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5" grpId="0" animBg="1"/>
      <p:bldP spid="46" grpId="0" animBg="1"/>
      <p:bldP spid="74" grpId="0" autoUpdateAnimBg="0"/>
      <p:bldP spid="75" grpId="0" autoUpdateAnimBg="0"/>
      <p:bldP spid="76" grpId="0" autoUpdateAnimBg="0"/>
      <p:bldP spid="77" grpId="0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Lesson 5-3 </a:t>
            </a:r>
            <a:r>
              <a:rPr lang="en-US" dirty="0"/>
              <a:t>Audit Your Understanding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FF0000"/>
                </a:solidFill>
              </a:rPr>
              <a:t>1.	</a:t>
            </a:r>
            <a:r>
              <a:rPr lang="en-US" sz="2800" dirty="0"/>
              <a:t>List six reasons why a bank may dishonor a check.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2514600"/>
            <a:ext cx="7315200" cy="36576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 fontScale="25000" lnSpcReduction="20000"/>
          </a:bodyPr>
          <a:lstStyle/>
          <a:p>
            <a:pPr marR="0" lvl="0" indent="-342900" algn="l" defTabSz="914400" rtl="0" eaLnBrk="1" fontAlgn="auto" latinLnBrk="0" hangingPunct="1">
              <a:lnSpc>
                <a:spcPct val="120000"/>
              </a:lnSpc>
              <a:spcAft>
                <a:spcPts val="600"/>
              </a:spcAft>
              <a:buClr>
                <a:srgbClr val="FF0000"/>
              </a:buClr>
              <a:buSzTx/>
              <a:tabLst/>
              <a:defRPr/>
            </a:pPr>
            <a:r>
              <a:rPr kumimoji="0" lang="en-US" sz="67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+mn-ea"/>
                <a:cs typeface="+mn-cs"/>
              </a:rPr>
              <a:t>ANSWER</a:t>
            </a:r>
          </a:p>
          <a:p>
            <a:pPr marL="342900" lvl="0" indent="-342900">
              <a:lnSpc>
                <a:spcPct val="120000"/>
              </a:lnSpc>
              <a:spcAft>
                <a:spcPts val="600"/>
              </a:spcAft>
            </a:pPr>
            <a:r>
              <a:rPr lang="en-US" sz="8000" dirty="0">
                <a:solidFill>
                  <a:srgbClr val="000000"/>
                </a:solidFill>
                <a:ea typeface="Times New Roman"/>
                <a:cs typeface="Times-Roman"/>
              </a:rPr>
              <a:t>1.	The check appears to be altered.</a:t>
            </a:r>
          </a:p>
          <a:p>
            <a:pPr marL="342900" lvl="0" indent="-342900">
              <a:lnSpc>
                <a:spcPct val="120000"/>
              </a:lnSpc>
              <a:spcAft>
                <a:spcPts val="600"/>
              </a:spcAft>
            </a:pPr>
            <a:r>
              <a:rPr lang="en-US" sz="8000" dirty="0">
                <a:solidFill>
                  <a:srgbClr val="000000"/>
                </a:solidFill>
                <a:ea typeface="Times New Roman"/>
                <a:cs typeface="Times-Roman"/>
              </a:rPr>
              <a:t>2.	The signature on the check does not match the signature on the signature card.</a:t>
            </a:r>
          </a:p>
          <a:p>
            <a:pPr marL="342900" lvl="0" indent="-342900">
              <a:lnSpc>
                <a:spcPct val="120000"/>
              </a:lnSpc>
              <a:spcAft>
                <a:spcPts val="600"/>
              </a:spcAft>
            </a:pPr>
            <a:r>
              <a:rPr lang="en-US" sz="8000" dirty="0">
                <a:solidFill>
                  <a:srgbClr val="000000"/>
                </a:solidFill>
                <a:ea typeface="Times New Roman"/>
                <a:cs typeface="Times-Roman"/>
              </a:rPr>
              <a:t>3.	The amounts written in figures and in words do not agree.</a:t>
            </a:r>
          </a:p>
          <a:p>
            <a:pPr marL="342900" lvl="0" indent="-342900">
              <a:lnSpc>
                <a:spcPct val="120000"/>
              </a:lnSpc>
              <a:spcAft>
                <a:spcPts val="600"/>
              </a:spcAft>
            </a:pPr>
            <a:r>
              <a:rPr lang="en-US" sz="8000" dirty="0">
                <a:solidFill>
                  <a:srgbClr val="000000"/>
                </a:solidFill>
                <a:ea typeface="Times New Roman"/>
                <a:cs typeface="Times-Roman"/>
              </a:rPr>
              <a:t>4.	The check is postdated.</a:t>
            </a:r>
          </a:p>
          <a:p>
            <a:pPr marL="342900" lvl="0" indent="-342900">
              <a:lnSpc>
                <a:spcPct val="120000"/>
              </a:lnSpc>
              <a:spcAft>
                <a:spcPts val="600"/>
              </a:spcAft>
            </a:pPr>
            <a:r>
              <a:rPr lang="en-US" sz="8000" dirty="0">
                <a:solidFill>
                  <a:srgbClr val="000000"/>
                </a:solidFill>
                <a:ea typeface="Times New Roman"/>
                <a:cs typeface="Times-Roman"/>
              </a:rPr>
              <a:t>5.	The person who wrote the check has stopped payment on it.</a:t>
            </a:r>
          </a:p>
          <a:p>
            <a:pPr marL="342900" lvl="0" indent="-342900">
              <a:lnSpc>
                <a:spcPct val="120000"/>
              </a:lnSpc>
              <a:spcAft>
                <a:spcPts val="600"/>
              </a:spcAft>
            </a:pPr>
            <a:r>
              <a:rPr lang="en-US" sz="8000" dirty="0">
                <a:solidFill>
                  <a:srgbClr val="000000"/>
                </a:solidFill>
                <a:ea typeface="Times New Roman"/>
                <a:cs typeface="Times-Roman"/>
              </a:rPr>
              <a:t>6.	The account of the person who wrote the check has insufficient funds to pay the check.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</a:t>
            </a:r>
          </a:p>
        </p:txBody>
      </p:sp>
      <p:sp>
        <p:nvSpPr>
          <p:cNvPr id="13" name="Flowchart: Delay 12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5-3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Lesson 5-3 </a:t>
            </a:r>
            <a:r>
              <a:rPr lang="en-US" dirty="0"/>
              <a:t>Audit Your Understanding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2.	</a:t>
            </a:r>
            <a:r>
              <a:rPr lang="en-US" dirty="0"/>
              <a:t>Which account is credited when electronic funds transfer is used to pay cash on account?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429001"/>
            <a:ext cx="7315200" cy="1828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Cash</a:t>
            </a:r>
          </a:p>
        </p:txBody>
      </p:sp>
      <p:sp>
        <p:nvSpPr>
          <p:cNvPr id="8" name="Flowchart: Delay 7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5-3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Lesson 5-3 </a:t>
            </a:r>
            <a:r>
              <a:rPr lang="en-US" dirty="0"/>
              <a:t>Audit Your Understanding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3.	</a:t>
            </a:r>
            <a:r>
              <a:rPr lang="en-US" dirty="0"/>
              <a:t>Which account is credited when a debit card is used to purchase supplies?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429001"/>
            <a:ext cx="7315200" cy="1828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Cash</a:t>
            </a:r>
          </a:p>
        </p:txBody>
      </p:sp>
      <p:sp>
        <p:nvSpPr>
          <p:cNvPr id="8" name="Flowchart: Delay 7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5-3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/>
              <a:t>work together 5-3</a:t>
            </a:r>
            <a:br>
              <a:rPr lang="en-US"/>
            </a:br>
            <a:r>
              <a:rPr lang="en-US"/>
              <a:t>on your own 5-3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676400"/>
            <a:ext cx="7772400" cy="4800600"/>
          </a:xfrm>
        </p:spPr>
        <p:txBody>
          <a:bodyPr/>
          <a:lstStyle/>
          <a:p>
            <a:pPr eaLnBrk="1" hangingPunct="1"/>
            <a:r>
              <a:rPr lang="en-US"/>
              <a:t>Open work-own 5-3</a:t>
            </a:r>
          </a:p>
          <a:p>
            <a:pPr eaLnBrk="1" hangingPunct="1"/>
            <a:endParaRPr lang="en-US"/>
          </a:p>
          <a:p>
            <a:pPr eaLnBrk="1" hangingPunct="1"/>
            <a:r>
              <a:rPr lang="en-US"/>
              <a:t>work together will be started in class</a:t>
            </a:r>
          </a:p>
          <a:p>
            <a:pPr eaLnBrk="1" hangingPunct="1"/>
            <a:endParaRPr lang="en-US"/>
          </a:p>
          <a:p>
            <a:pPr eaLnBrk="1" hangingPunct="1"/>
            <a:r>
              <a:rPr lang="en-US"/>
              <a:t>Complete on your own</a:t>
            </a:r>
          </a:p>
          <a:p>
            <a:pPr eaLnBrk="1" hangingPunct="1"/>
            <a:endParaRPr lang="en-US"/>
          </a:p>
          <a:p>
            <a:pPr eaLnBrk="1" hangingPunct="1"/>
            <a:r>
              <a:rPr lang="en-US"/>
              <a:t>Print and turn in when finished.</a:t>
            </a:r>
          </a:p>
        </p:txBody>
      </p:sp>
    </p:spTree>
  </p:cSld>
  <p:clrMapOvr>
    <a:masterClrMapping/>
  </p:clrMapOvr>
  <p:transition>
    <p:wipe dir="r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600200"/>
            <a:ext cx="914400" cy="5257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800" dirty="0"/>
              <a:t>Learning Objectives</a:t>
            </a:r>
          </a:p>
        </p:txBody>
      </p:sp>
      <p:sp>
        <p:nvSpPr>
          <p:cNvPr id="7" name="Wave 6"/>
          <p:cNvSpPr/>
          <p:nvPr/>
        </p:nvSpPr>
        <p:spPr>
          <a:xfrm>
            <a:off x="0" y="6400800"/>
            <a:ext cx="9144000" cy="457200"/>
          </a:xfrm>
          <a:prstGeom prst="wave">
            <a:avLst/>
          </a:prstGeom>
          <a:solidFill>
            <a:srgbClr val="00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6600"/>
                </a:solidFill>
              </a:rPr>
              <a:t>© 2014 Cengage Learning. All Rights Reserved.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8801" y="2514600"/>
            <a:ext cx="64008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indent="-800100">
              <a:spcAft>
                <a:spcPts val="1200"/>
              </a:spcAft>
            </a:pPr>
            <a:r>
              <a:rPr lang="en-US" sz="2400" b="1" dirty="0"/>
              <a:t>LO</a:t>
            </a:r>
            <a:r>
              <a:rPr lang="en-US" sz="2400" b="1" dirty="0">
                <a:solidFill>
                  <a:srgbClr val="FF0000"/>
                </a:solidFill>
              </a:rPr>
              <a:t>9</a:t>
            </a:r>
            <a:r>
              <a:rPr lang="en-US" sz="2400" dirty="0"/>
              <a:t> 	Establish a petty cash fund.</a:t>
            </a:r>
          </a:p>
          <a:p>
            <a:pPr marL="800100" indent="-800100">
              <a:spcAft>
                <a:spcPts val="1200"/>
              </a:spcAft>
            </a:pPr>
            <a:r>
              <a:rPr lang="en-US" sz="2400" b="1" dirty="0"/>
              <a:t>LO</a:t>
            </a:r>
            <a:r>
              <a:rPr lang="en-US" sz="2400" b="1" dirty="0">
                <a:solidFill>
                  <a:srgbClr val="FF0000"/>
                </a:solidFill>
              </a:rPr>
              <a:t>10</a:t>
            </a:r>
            <a:r>
              <a:rPr lang="en-US" sz="2400" dirty="0"/>
              <a:t> 	Prepare a petty cash report.</a:t>
            </a:r>
          </a:p>
          <a:p>
            <a:pPr marL="800100" indent="-800100">
              <a:spcAft>
                <a:spcPts val="1200"/>
              </a:spcAft>
            </a:pPr>
            <a:r>
              <a:rPr lang="en-US" sz="2400" b="1" dirty="0"/>
              <a:t>LO</a:t>
            </a:r>
            <a:r>
              <a:rPr lang="en-US" sz="2400" b="1" dirty="0">
                <a:solidFill>
                  <a:srgbClr val="FF0000"/>
                </a:solidFill>
              </a:rPr>
              <a:t>11 </a:t>
            </a:r>
            <a:r>
              <a:rPr lang="en-US" sz="2400" dirty="0"/>
              <a:t>	Replenish a petty cash fund.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 r="705" b="293"/>
          <a:stretch>
            <a:fillRect/>
          </a:stretch>
        </p:blipFill>
        <p:spPr bwMode="auto">
          <a:xfrm>
            <a:off x="-67" y="0"/>
            <a:ext cx="9144000" cy="2210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Establishing a Petty Cash Fund</a:t>
            </a:r>
          </a:p>
        </p:txBody>
      </p:sp>
      <p:sp>
        <p:nvSpPr>
          <p:cNvPr id="30" name="Content Placeholder 2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amount of cash kept on hand and used for making small payments is called </a:t>
            </a:r>
            <a:r>
              <a:rPr lang="en-US" b="1" dirty="0">
                <a:solidFill>
                  <a:srgbClr val="0070C0"/>
                </a:solidFill>
              </a:rPr>
              <a:t>petty cash</a:t>
            </a:r>
            <a:r>
              <a:rPr lang="en-US" dirty="0"/>
              <a:t>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38450" y="3419475"/>
            <a:ext cx="3457366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" name="Flowchart: Delay 25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LO9</a:t>
            </a:r>
            <a:endParaRPr lang="en-US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Depositing Cash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bank form which lists the checks, currency, and coins an account holder is adding to the bank account is called a </a:t>
            </a:r>
            <a:r>
              <a:rPr lang="en-US" b="1" dirty="0">
                <a:solidFill>
                  <a:srgbClr val="0070C0"/>
                </a:solidFill>
              </a:rPr>
              <a:t>deposit slip</a:t>
            </a:r>
            <a:r>
              <a:rPr lang="en-US" dirty="0"/>
              <a:t>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LO1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4" name="Flowchart: Delay 13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  <p:pic>
        <p:nvPicPr>
          <p:cNvPr id="10" name="Picture 9" descr="Chapter 5_Page 123_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28775" y="3409950"/>
            <a:ext cx="5860952" cy="27432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Establishing a Petty Cash Fund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7132320" y="6583680"/>
            <a:ext cx="182880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26" name="Flowchart: Delay 25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LO9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457200" y="1590675"/>
            <a:ext cx="4495800" cy="707886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CCECFF"/>
              </a:gs>
              <a:gs pos="100000">
                <a:schemeClr val="bg1"/>
              </a:gs>
            </a:gsLst>
            <a:lin ang="10800000" scaled="1"/>
            <a:tileRect/>
          </a:gradFill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2000"/>
              <a:t>January </a:t>
            </a:r>
            <a:r>
              <a:rPr lang="en-US" sz="2000" dirty="0"/>
              <a:t>19. Paid cash to establish a petty cash fund, $100.00. Check No. 8.</a:t>
            </a:r>
          </a:p>
        </p:txBody>
      </p:sp>
      <p:grpSp>
        <p:nvGrpSpPr>
          <p:cNvPr id="4" name="Group 40"/>
          <p:cNvGrpSpPr/>
          <p:nvPr/>
        </p:nvGrpSpPr>
        <p:grpSpPr>
          <a:xfrm>
            <a:off x="6019800" y="1295400"/>
            <a:ext cx="2743200" cy="714494"/>
            <a:chOff x="5679649" y="1676400"/>
            <a:chExt cx="2871269" cy="714494"/>
          </a:xfrm>
        </p:grpSpPr>
        <p:sp>
          <p:nvSpPr>
            <p:cNvPr id="43" name="Rectangle 42"/>
            <p:cNvSpPr/>
            <p:nvPr/>
          </p:nvSpPr>
          <p:spPr>
            <a:xfrm>
              <a:off x="5862989" y="2025134"/>
              <a:ext cx="1264460" cy="3657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100.00</a:t>
              </a:r>
            </a:p>
          </p:txBody>
        </p:sp>
        <p:grpSp>
          <p:nvGrpSpPr>
            <p:cNvPr id="5" name="Group 53"/>
            <p:cNvGrpSpPr/>
            <p:nvPr/>
          </p:nvGrpSpPr>
          <p:grpSpPr>
            <a:xfrm>
              <a:off x="5679649" y="1676400"/>
              <a:ext cx="2871269" cy="626626"/>
              <a:chOff x="5679649" y="1676400"/>
              <a:chExt cx="2871269" cy="626626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5679649" y="1676400"/>
                <a:ext cx="2871269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/>
                  <a:t>Petty Cash</a:t>
                </a:r>
              </a:p>
            </p:txBody>
          </p:sp>
          <p:cxnSp>
            <p:nvCxnSpPr>
              <p:cNvPr id="45" name="Straight Connector 44"/>
              <p:cNvCxnSpPr/>
              <p:nvPr/>
            </p:nvCxnSpPr>
            <p:spPr>
              <a:xfrm flipH="1">
                <a:off x="5679649" y="2028706"/>
                <a:ext cx="2871269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7127449" y="2028706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" name="Group 46"/>
          <p:cNvGrpSpPr/>
          <p:nvPr/>
        </p:nvGrpSpPr>
        <p:grpSpPr>
          <a:xfrm>
            <a:off x="6019801" y="1981200"/>
            <a:ext cx="2743201" cy="718066"/>
            <a:chOff x="5679650" y="2667000"/>
            <a:chExt cx="2940861" cy="718066"/>
          </a:xfrm>
        </p:grpSpPr>
        <p:sp>
          <p:nvSpPr>
            <p:cNvPr id="49" name="Rectangle 48"/>
            <p:cNvSpPr/>
            <p:nvPr/>
          </p:nvSpPr>
          <p:spPr>
            <a:xfrm>
              <a:off x="7356049" y="3019306"/>
              <a:ext cx="1264460" cy="3657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dirty="0"/>
                <a:t>100.00</a:t>
              </a:r>
            </a:p>
          </p:txBody>
        </p:sp>
        <p:grpSp>
          <p:nvGrpSpPr>
            <p:cNvPr id="7" name="Group 55"/>
            <p:cNvGrpSpPr/>
            <p:nvPr/>
          </p:nvGrpSpPr>
          <p:grpSpPr>
            <a:xfrm>
              <a:off x="5679650" y="2667000"/>
              <a:ext cx="2940861" cy="626626"/>
              <a:chOff x="5679650" y="2667000"/>
              <a:chExt cx="2940861" cy="626626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5679651" y="2667000"/>
                <a:ext cx="294086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dirty="0"/>
                  <a:t>Cash</a:t>
                </a:r>
              </a:p>
            </p:txBody>
          </p:sp>
          <p:cxnSp>
            <p:nvCxnSpPr>
              <p:cNvPr id="51" name="Straight Connector 50"/>
              <p:cNvCxnSpPr/>
              <p:nvPr/>
            </p:nvCxnSpPr>
            <p:spPr>
              <a:xfrm flipH="1">
                <a:off x="5679650" y="3019306"/>
                <a:ext cx="294086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7147872" y="3019306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3" name="Down Arrow 52"/>
          <p:cNvSpPr/>
          <p:nvPr/>
        </p:nvSpPr>
        <p:spPr>
          <a:xfrm>
            <a:off x="7655349" y="2362200"/>
            <a:ext cx="274320" cy="274320"/>
          </a:xfrm>
          <a:prstGeom prst="down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Up Arrow 53"/>
          <p:cNvSpPr/>
          <p:nvPr/>
        </p:nvSpPr>
        <p:spPr>
          <a:xfrm>
            <a:off x="6298989" y="1676400"/>
            <a:ext cx="274320" cy="274320"/>
          </a:xfrm>
          <a:prstGeom prst="up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5" name="Picture 54" descr="C21SE_GJ-005-Page 140-General Journal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2887980"/>
            <a:ext cx="6858000" cy="1544266"/>
          </a:xfrm>
          <a:prstGeom prst="rect">
            <a:avLst/>
          </a:prstGeom>
        </p:spPr>
      </p:pic>
      <p:sp>
        <p:nvSpPr>
          <p:cNvPr id="56" name="Rectangle 29"/>
          <p:cNvSpPr>
            <a:spLocks noChangeArrowheads="1"/>
          </p:cNvSpPr>
          <p:nvPr/>
        </p:nvSpPr>
        <p:spPr bwMode="auto">
          <a:xfrm>
            <a:off x="548640" y="4820543"/>
            <a:ext cx="768096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</a:t>
            </a:r>
            <a:r>
              <a:rPr lang="en-US" dirty="0"/>
              <a:t>Write the title of the account to be debited in the Account Title column. Record the amount debited in the Debit column.</a:t>
            </a:r>
          </a:p>
        </p:txBody>
      </p:sp>
      <p:sp>
        <p:nvSpPr>
          <p:cNvPr id="57" name="Rectangle 27"/>
          <p:cNvSpPr>
            <a:spLocks noChangeArrowheads="1"/>
          </p:cNvSpPr>
          <p:nvPr/>
        </p:nvSpPr>
        <p:spPr bwMode="auto">
          <a:xfrm>
            <a:off x="548640" y="4507468"/>
            <a:ext cx="822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	</a:t>
            </a:r>
            <a:r>
              <a:rPr lang="en-US" dirty="0"/>
              <a:t>Write the date in the Date column.</a:t>
            </a:r>
          </a:p>
        </p:txBody>
      </p:sp>
      <p:sp>
        <p:nvSpPr>
          <p:cNvPr id="58" name="Rectangle 30"/>
          <p:cNvSpPr>
            <a:spLocks noChangeArrowheads="1"/>
          </p:cNvSpPr>
          <p:nvPr/>
        </p:nvSpPr>
        <p:spPr bwMode="auto">
          <a:xfrm>
            <a:off x="548640" y="5410617"/>
            <a:ext cx="768096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	</a:t>
            </a:r>
            <a:r>
              <a:rPr lang="en-US" dirty="0"/>
              <a:t>On the next line, indented, write the title of the amount credited in the Account Title column. Write the credit amount in the Credit column.</a:t>
            </a:r>
          </a:p>
        </p:txBody>
      </p:sp>
      <p:sp>
        <p:nvSpPr>
          <p:cNvPr id="59" name="Rectangle 30"/>
          <p:cNvSpPr>
            <a:spLocks noChangeArrowheads="1"/>
          </p:cNvSpPr>
          <p:nvPr/>
        </p:nvSpPr>
        <p:spPr bwMode="auto">
          <a:xfrm>
            <a:off x="548640" y="6000690"/>
            <a:ext cx="768096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7663" indent="-347663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	</a:t>
            </a:r>
            <a:r>
              <a:rPr lang="en-US" dirty="0"/>
              <a:t>Write the source document number in the Doc. No. column.</a:t>
            </a:r>
          </a:p>
        </p:txBody>
      </p:sp>
      <p:grpSp>
        <p:nvGrpSpPr>
          <p:cNvPr id="8" name="Group 59"/>
          <p:cNvGrpSpPr/>
          <p:nvPr/>
        </p:nvGrpSpPr>
        <p:grpSpPr>
          <a:xfrm>
            <a:off x="1012372" y="2514600"/>
            <a:ext cx="1273628" cy="1396365"/>
            <a:chOff x="1012372" y="2819400"/>
            <a:chExt cx="1273628" cy="1396365"/>
          </a:xfrm>
        </p:grpSpPr>
        <p:grpSp>
          <p:nvGrpSpPr>
            <p:cNvPr id="9" name="Group 51"/>
            <p:cNvGrpSpPr/>
            <p:nvPr/>
          </p:nvGrpSpPr>
          <p:grpSpPr>
            <a:xfrm>
              <a:off x="1012372" y="2819400"/>
              <a:ext cx="365760" cy="1396365"/>
              <a:chOff x="1088572" y="2438400"/>
              <a:chExt cx="365760" cy="1396365"/>
            </a:xfrm>
          </p:grpSpPr>
          <p:cxnSp>
            <p:nvCxnSpPr>
              <p:cNvPr id="63" name="Straight Arrow Connector 62"/>
              <p:cNvCxnSpPr/>
              <p:nvPr/>
            </p:nvCxnSpPr>
            <p:spPr>
              <a:xfrm>
                <a:off x="1273630" y="2600325"/>
                <a:ext cx="0" cy="123444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Rectangle 7"/>
              <p:cNvSpPr>
                <a:spLocks noChangeArrowheads="1"/>
              </p:cNvSpPr>
              <p:nvPr/>
            </p:nvSpPr>
            <p:spPr bwMode="auto">
              <a:xfrm>
                <a:off x="1088572" y="24384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1</a:t>
                </a:r>
              </a:p>
            </p:txBody>
          </p:sp>
        </p:grpSp>
        <p:sp>
          <p:nvSpPr>
            <p:cNvPr id="62" name="Rectangle 61"/>
            <p:cNvSpPr/>
            <p:nvPr/>
          </p:nvSpPr>
          <p:spPr>
            <a:xfrm>
              <a:off x="1371600" y="2819400"/>
              <a:ext cx="914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Date</a:t>
              </a:r>
              <a:endParaRPr lang="en-US" dirty="0"/>
            </a:p>
          </p:txBody>
        </p:sp>
      </p:grpSp>
      <p:grpSp>
        <p:nvGrpSpPr>
          <p:cNvPr id="10" name="Group 64"/>
          <p:cNvGrpSpPr/>
          <p:nvPr/>
        </p:nvGrpSpPr>
        <p:grpSpPr>
          <a:xfrm>
            <a:off x="4581525" y="2514600"/>
            <a:ext cx="2476500" cy="1442085"/>
            <a:chOff x="4146097" y="2819400"/>
            <a:chExt cx="2476500" cy="1442085"/>
          </a:xfrm>
        </p:grpSpPr>
        <p:grpSp>
          <p:nvGrpSpPr>
            <p:cNvPr id="11" name="Group 54"/>
            <p:cNvGrpSpPr/>
            <p:nvPr/>
          </p:nvGrpSpPr>
          <p:grpSpPr>
            <a:xfrm>
              <a:off x="4146097" y="2819400"/>
              <a:ext cx="451485" cy="1442085"/>
              <a:chOff x="4146097" y="3048000"/>
              <a:chExt cx="451485" cy="1442085"/>
            </a:xfrm>
          </p:grpSpPr>
          <p:sp>
            <p:nvSpPr>
              <p:cNvPr id="68" name="Line 20"/>
              <p:cNvSpPr>
                <a:spLocks noChangeShapeType="1"/>
              </p:cNvSpPr>
              <p:nvPr/>
            </p:nvSpPr>
            <p:spPr bwMode="auto">
              <a:xfrm flipV="1">
                <a:off x="4146097" y="3209925"/>
                <a:ext cx="274320" cy="1280160"/>
              </a:xfrm>
              <a:prstGeom prst="line">
                <a:avLst/>
              </a:prstGeom>
              <a:noFill/>
              <a:ln w="38100">
                <a:solidFill>
                  <a:srgbClr val="00B0F0"/>
                </a:solidFill>
                <a:round/>
                <a:headEnd type="triangle" w="med" len="med"/>
                <a:tailEnd/>
              </a:ln>
              <a:effectLst/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9" name="Rectangle 9"/>
              <p:cNvSpPr>
                <a:spLocks noChangeArrowheads="1"/>
              </p:cNvSpPr>
              <p:nvPr/>
            </p:nvSpPr>
            <p:spPr bwMode="auto">
              <a:xfrm>
                <a:off x="4231822" y="30480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4</a:t>
                </a:r>
              </a:p>
            </p:txBody>
          </p:sp>
        </p:grpSp>
        <p:sp>
          <p:nvSpPr>
            <p:cNvPr id="67" name="Rectangle 66"/>
            <p:cNvSpPr/>
            <p:nvPr/>
          </p:nvSpPr>
          <p:spPr>
            <a:xfrm>
              <a:off x="4565197" y="2819400"/>
              <a:ext cx="20574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Source Document</a:t>
              </a:r>
              <a:endParaRPr lang="en-US" dirty="0"/>
            </a:p>
          </p:txBody>
        </p:sp>
      </p:grpSp>
      <p:grpSp>
        <p:nvGrpSpPr>
          <p:cNvPr id="12" name="Group 69"/>
          <p:cNvGrpSpPr/>
          <p:nvPr/>
        </p:nvGrpSpPr>
        <p:grpSpPr>
          <a:xfrm>
            <a:off x="2152650" y="2514600"/>
            <a:ext cx="3409950" cy="1463856"/>
            <a:chOff x="4210050" y="4702629"/>
            <a:chExt cx="3409950" cy="1463856"/>
          </a:xfrm>
        </p:grpSpPr>
        <p:sp>
          <p:nvSpPr>
            <p:cNvPr id="71" name="Line 20"/>
            <p:cNvSpPr>
              <a:spLocks noChangeShapeType="1"/>
            </p:cNvSpPr>
            <p:nvPr/>
          </p:nvSpPr>
          <p:spPr bwMode="auto">
            <a:xfrm flipH="1" flipV="1">
              <a:off x="5334000" y="4886325"/>
              <a:ext cx="2286000" cy="128016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2" name="Line 20"/>
            <p:cNvSpPr>
              <a:spLocks noChangeShapeType="1"/>
            </p:cNvSpPr>
            <p:nvPr/>
          </p:nvSpPr>
          <p:spPr bwMode="auto">
            <a:xfrm flipV="1">
              <a:off x="4210050" y="4876798"/>
              <a:ext cx="1097280" cy="128016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grpSp>
          <p:nvGrpSpPr>
            <p:cNvPr id="13" name="Group 58"/>
            <p:cNvGrpSpPr/>
            <p:nvPr/>
          </p:nvGrpSpPr>
          <p:grpSpPr>
            <a:xfrm>
              <a:off x="5181600" y="4702629"/>
              <a:ext cx="1295400" cy="369332"/>
              <a:chOff x="4267200" y="4419600"/>
              <a:chExt cx="1295400" cy="369332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4648200" y="4419600"/>
                <a:ext cx="9144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Debit</a:t>
                </a:r>
                <a:endParaRPr lang="en-US" dirty="0"/>
              </a:p>
            </p:txBody>
          </p:sp>
          <p:sp>
            <p:nvSpPr>
              <p:cNvPr id="75" name="Rectangle 10"/>
              <p:cNvSpPr>
                <a:spLocks noChangeArrowheads="1"/>
              </p:cNvSpPr>
              <p:nvPr/>
            </p:nvSpPr>
            <p:spPr bwMode="auto">
              <a:xfrm>
                <a:off x="4267200" y="44196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2</a:t>
                </a:r>
              </a:p>
            </p:txBody>
          </p:sp>
        </p:grpSp>
      </p:grpSp>
      <p:grpSp>
        <p:nvGrpSpPr>
          <p:cNvPr id="14" name="Group 75"/>
          <p:cNvGrpSpPr/>
          <p:nvPr/>
        </p:nvGrpSpPr>
        <p:grpSpPr>
          <a:xfrm>
            <a:off x="1905000" y="4191000"/>
            <a:ext cx="4838700" cy="550307"/>
            <a:chOff x="1819275" y="4191000"/>
            <a:chExt cx="4838700" cy="550307"/>
          </a:xfrm>
        </p:grpSpPr>
        <p:sp>
          <p:nvSpPr>
            <p:cNvPr id="77" name="Line 20"/>
            <p:cNvSpPr>
              <a:spLocks noChangeShapeType="1"/>
            </p:cNvSpPr>
            <p:nvPr/>
          </p:nvSpPr>
          <p:spPr bwMode="auto">
            <a:xfrm>
              <a:off x="1819275" y="4238623"/>
              <a:ext cx="3810001" cy="36576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grpSp>
          <p:nvGrpSpPr>
            <p:cNvPr id="15" name="Group 48"/>
            <p:cNvGrpSpPr/>
            <p:nvPr/>
          </p:nvGrpSpPr>
          <p:grpSpPr>
            <a:xfrm>
              <a:off x="5438775" y="4191000"/>
              <a:ext cx="1219200" cy="550307"/>
              <a:chOff x="7543800" y="4467225"/>
              <a:chExt cx="1219200" cy="550307"/>
            </a:xfrm>
          </p:grpSpPr>
          <p:grpSp>
            <p:nvGrpSpPr>
              <p:cNvPr id="16" name="Group 60"/>
              <p:cNvGrpSpPr/>
              <p:nvPr/>
            </p:nvGrpSpPr>
            <p:grpSpPr>
              <a:xfrm>
                <a:off x="7543800" y="4467225"/>
                <a:ext cx="952500" cy="546735"/>
                <a:chOff x="4800600" y="4162425"/>
                <a:chExt cx="952500" cy="546735"/>
              </a:xfrm>
            </p:grpSpPr>
            <p:sp>
              <p:nvSpPr>
                <p:cNvPr id="81" name="Line 20"/>
                <p:cNvSpPr>
                  <a:spLocks noChangeShapeType="1"/>
                </p:cNvSpPr>
                <p:nvPr/>
              </p:nvSpPr>
              <p:spPr bwMode="auto">
                <a:xfrm flipH="1">
                  <a:off x="5029200" y="4162425"/>
                  <a:ext cx="723900" cy="409575"/>
                </a:xfrm>
                <a:prstGeom prst="line">
                  <a:avLst/>
                </a:prstGeom>
                <a:noFill/>
                <a:ln w="38100">
                  <a:solidFill>
                    <a:srgbClr val="00B0F0"/>
                  </a:solidFill>
                  <a:round/>
                  <a:headEnd type="triangle" w="med" len="med"/>
                  <a:tailEnd/>
                </a:ln>
                <a:effectLst/>
              </p:spPr>
              <p:txBody>
                <a:bodyPr/>
                <a:lstStyle/>
                <a:p>
                  <a:endParaRPr lang="en-US" dirty="0"/>
                </a:p>
              </p:txBody>
            </p:sp>
            <p:sp>
              <p:nvSpPr>
                <p:cNvPr id="82" name="Rectangle 9"/>
                <p:cNvSpPr>
                  <a:spLocks noChangeArrowheads="1"/>
                </p:cNvSpPr>
                <p:nvPr/>
              </p:nvSpPr>
              <p:spPr bwMode="auto">
                <a:xfrm>
                  <a:off x="4800600" y="4343400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/>
                    <a:t>3</a:t>
                  </a:r>
                </a:p>
              </p:txBody>
            </p:sp>
          </p:grpSp>
          <p:sp>
            <p:nvSpPr>
              <p:cNvPr id="80" name="Rectangle 79"/>
              <p:cNvSpPr/>
              <p:nvPr/>
            </p:nvSpPr>
            <p:spPr>
              <a:xfrm>
                <a:off x="7924800" y="4648200"/>
                <a:ext cx="83820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Credit</a:t>
                </a:r>
                <a:endParaRPr lang="en-US" dirty="0"/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53" grpId="0" animBg="1"/>
      <p:bldP spid="54" grpId="0" animBg="1"/>
      <p:bldP spid="56" grpId="0" autoUpdateAnimBg="0"/>
      <p:bldP spid="57" grpId="0" autoUpdateAnimBg="0"/>
      <p:bldP spid="58" grpId="0" autoUpdateAnimBg="0"/>
      <p:bldP spid="59" grpId="0" autoUpdateAnimBg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Making Payments from a Petty Cash Fund with a Petty Cash Slip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form showing proof of a petty cash payment is called a </a:t>
            </a:r>
            <a:r>
              <a:rPr lang="en-US" b="1" dirty="0">
                <a:solidFill>
                  <a:srgbClr val="0070C0"/>
                </a:solidFill>
              </a:rPr>
              <a:t>petty cash slip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7" name="Picture 6" descr="Chapter 5_Page 14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05000" y="2971800"/>
            <a:ext cx="5172891" cy="2743200"/>
          </a:xfrm>
          <a:prstGeom prst="rect">
            <a:avLst/>
          </a:prstGeom>
        </p:spPr>
      </p:pic>
      <p:sp>
        <p:nvSpPr>
          <p:cNvPr id="6" name="Flowchart: Delay 5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LO9</a:t>
            </a:r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Petty Cash Report</a:t>
            </a:r>
          </a:p>
        </p:txBody>
      </p:sp>
      <p:sp>
        <p:nvSpPr>
          <p:cNvPr id="62" name="Content Placeholder 6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petty cash on hand amount that is less than a recorded amount is called </a:t>
            </a:r>
            <a:r>
              <a:rPr lang="en-US" b="1" dirty="0">
                <a:solidFill>
                  <a:srgbClr val="0070C0"/>
                </a:solidFill>
              </a:rPr>
              <a:t>cash short</a:t>
            </a:r>
            <a:r>
              <a:rPr lang="en-US" dirty="0"/>
              <a:t>.</a:t>
            </a:r>
          </a:p>
          <a:p>
            <a:r>
              <a:rPr lang="en-US" dirty="0"/>
              <a:t>A petty cash on hand amount that is more than a recorded amount is called </a:t>
            </a:r>
            <a:r>
              <a:rPr lang="en-US" b="1" dirty="0">
                <a:solidFill>
                  <a:srgbClr val="0070C0"/>
                </a:solidFill>
              </a:rPr>
              <a:t>cash over</a:t>
            </a:r>
            <a:r>
              <a:rPr lang="en-US" dirty="0"/>
              <a:t>. </a:t>
            </a:r>
          </a:p>
          <a:p>
            <a:r>
              <a:rPr lang="en-US" dirty="0"/>
              <a:t>The custodian prepares a petty cash report when the petty cash fund is to be replenished.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9" name="Flowchart: Delay 58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5-4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8229600" y="1115568"/>
            <a:ext cx="706698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LO10</a:t>
            </a:r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</p:spPr>
        <p:txBody>
          <a:bodyPr/>
          <a:lstStyle/>
          <a:p>
            <a:r>
              <a:rPr lang="en-US" dirty="0"/>
              <a:t>Petty Cash Report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43</a:t>
            </a:fld>
            <a:endParaRPr lang="en-US" dirty="0"/>
          </a:p>
        </p:txBody>
      </p:sp>
      <p:pic>
        <p:nvPicPr>
          <p:cNvPr id="7" name="Picture 6" descr="Chapter 5_Page 14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4888" y="2057400"/>
            <a:ext cx="6705600" cy="3437183"/>
          </a:xfrm>
          <a:prstGeom prst="rect">
            <a:avLst/>
          </a:prstGeom>
        </p:spPr>
      </p:pic>
      <p:grpSp>
        <p:nvGrpSpPr>
          <p:cNvPr id="4" name="Group 7"/>
          <p:cNvGrpSpPr/>
          <p:nvPr/>
        </p:nvGrpSpPr>
        <p:grpSpPr>
          <a:xfrm>
            <a:off x="198688" y="4724400"/>
            <a:ext cx="4419600" cy="1127760"/>
            <a:chOff x="5638800" y="1295400"/>
            <a:chExt cx="4419600" cy="1127760"/>
          </a:xfrm>
        </p:grpSpPr>
        <p:cxnSp>
          <p:nvCxnSpPr>
            <p:cNvPr id="9" name="Straight Arrow Connector 8"/>
            <p:cNvCxnSpPr/>
            <p:nvPr/>
          </p:nvCxnSpPr>
          <p:spPr>
            <a:xfrm flipH="1">
              <a:off x="8305800" y="1295400"/>
              <a:ext cx="1752600" cy="9144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37"/>
            <p:cNvGrpSpPr/>
            <p:nvPr/>
          </p:nvGrpSpPr>
          <p:grpSpPr>
            <a:xfrm>
              <a:off x="5638800" y="2057400"/>
              <a:ext cx="2804160" cy="365760"/>
              <a:chOff x="-1209675" y="3352800"/>
              <a:chExt cx="2804160" cy="36576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-1209675" y="3352800"/>
                <a:ext cx="244605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rgbClr val="0070C0"/>
                    </a:solidFill>
                  </a:rPr>
                  <a:t>Recorded Amount on Hand</a:t>
                </a:r>
              </a:p>
            </p:txBody>
          </p:sp>
          <p:sp>
            <p:nvSpPr>
              <p:cNvPr id="12" name="Rectangle 11"/>
              <p:cNvSpPr>
                <a:spLocks noChangeArrowheads="1"/>
              </p:cNvSpPr>
              <p:nvPr/>
            </p:nvSpPr>
            <p:spPr bwMode="auto">
              <a:xfrm>
                <a:off x="1228725" y="33528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5</a:t>
                </a:r>
              </a:p>
            </p:txBody>
          </p:sp>
        </p:grpSp>
      </p:grpSp>
      <p:grpSp>
        <p:nvGrpSpPr>
          <p:cNvPr id="6" name="Group 12"/>
          <p:cNvGrpSpPr/>
          <p:nvPr/>
        </p:nvGrpSpPr>
        <p:grpSpPr>
          <a:xfrm>
            <a:off x="6812848" y="4191000"/>
            <a:ext cx="1777674" cy="584775"/>
            <a:chOff x="1281469" y="5844600"/>
            <a:chExt cx="1777674" cy="584775"/>
          </a:xfrm>
        </p:grpSpPr>
        <p:cxnSp>
          <p:nvCxnSpPr>
            <p:cNvPr id="14" name="Straight Arrow Connector 13"/>
            <p:cNvCxnSpPr/>
            <p:nvPr/>
          </p:nvCxnSpPr>
          <p:spPr>
            <a:xfrm flipV="1">
              <a:off x="1281469" y="6172200"/>
              <a:ext cx="548640" cy="13851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36"/>
            <p:cNvGrpSpPr/>
            <p:nvPr/>
          </p:nvGrpSpPr>
          <p:grpSpPr>
            <a:xfrm>
              <a:off x="1677709" y="5844600"/>
              <a:ext cx="1381434" cy="584775"/>
              <a:chOff x="533400" y="2937332"/>
              <a:chExt cx="1381434" cy="584775"/>
            </a:xfrm>
          </p:grpSpPr>
          <p:sp>
            <p:nvSpPr>
              <p:cNvPr id="16" name="Rectangle 15"/>
              <p:cNvSpPr/>
              <p:nvPr/>
            </p:nvSpPr>
            <p:spPr>
              <a:xfrm>
                <a:off x="921164" y="2937332"/>
                <a:ext cx="993670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en-US" sz="1600" dirty="0">
                    <a:solidFill>
                      <a:srgbClr val="0070C0"/>
                    </a:solidFill>
                  </a:rPr>
                  <a:t>Total </a:t>
                </a:r>
                <a:br>
                  <a:rPr lang="en-US" sz="1600" dirty="0">
                    <a:solidFill>
                      <a:srgbClr val="0070C0"/>
                    </a:solidFill>
                  </a:rPr>
                </a:br>
                <a:r>
                  <a:rPr lang="en-US" sz="1600" dirty="0">
                    <a:solidFill>
                      <a:srgbClr val="0070C0"/>
                    </a:solidFill>
                  </a:rPr>
                  <a:t>Payments</a:t>
                </a:r>
              </a:p>
            </p:txBody>
          </p:sp>
          <p:sp>
            <p:nvSpPr>
              <p:cNvPr id="17" name="Rectangle 10"/>
              <p:cNvSpPr>
                <a:spLocks noChangeArrowheads="1"/>
              </p:cNvSpPr>
              <p:nvPr/>
            </p:nvSpPr>
            <p:spPr bwMode="auto">
              <a:xfrm>
                <a:off x="533400" y="30480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4</a:t>
                </a:r>
              </a:p>
            </p:txBody>
          </p:sp>
        </p:grpSp>
      </p:grpSp>
      <p:grpSp>
        <p:nvGrpSpPr>
          <p:cNvPr id="10" name="Group 17"/>
          <p:cNvGrpSpPr/>
          <p:nvPr/>
        </p:nvGrpSpPr>
        <p:grpSpPr>
          <a:xfrm>
            <a:off x="5075488" y="2987040"/>
            <a:ext cx="3581400" cy="518160"/>
            <a:chOff x="457200" y="1844040"/>
            <a:chExt cx="3581400" cy="518160"/>
          </a:xfrm>
        </p:grpSpPr>
        <p:cxnSp>
          <p:nvCxnSpPr>
            <p:cNvPr id="19" name="Straight Arrow Connector 18"/>
            <p:cNvCxnSpPr/>
            <p:nvPr/>
          </p:nvCxnSpPr>
          <p:spPr>
            <a:xfrm flipV="1">
              <a:off x="457200" y="2057400"/>
              <a:ext cx="2286000" cy="3048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Group 34"/>
            <p:cNvGrpSpPr/>
            <p:nvPr/>
          </p:nvGrpSpPr>
          <p:grpSpPr>
            <a:xfrm>
              <a:off x="2590800" y="1844040"/>
              <a:ext cx="1447800" cy="365760"/>
              <a:chOff x="533400" y="2529840"/>
              <a:chExt cx="1447800" cy="365760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914400" y="2529840"/>
                <a:ext cx="106680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rgbClr val="0070C0"/>
                    </a:solidFill>
                  </a:rPr>
                  <a:t>Fund</a:t>
                </a:r>
                <a:r>
                  <a:rPr lang="en-US" sz="1600" dirty="0"/>
                  <a:t> </a:t>
                </a:r>
                <a:r>
                  <a:rPr lang="en-US" sz="1600" dirty="0">
                    <a:solidFill>
                      <a:srgbClr val="0070C0"/>
                    </a:solidFill>
                  </a:rPr>
                  <a:t>Total</a:t>
                </a:r>
              </a:p>
            </p:txBody>
          </p:sp>
          <p:sp>
            <p:nvSpPr>
              <p:cNvPr id="22" name="Rectangle 8"/>
              <p:cNvSpPr>
                <a:spLocks noChangeArrowheads="1"/>
              </p:cNvSpPr>
              <p:nvPr/>
            </p:nvSpPr>
            <p:spPr bwMode="auto">
              <a:xfrm>
                <a:off x="533400" y="252984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2</a:t>
                </a:r>
              </a:p>
            </p:txBody>
          </p:sp>
        </p:grpSp>
      </p:grpSp>
      <p:grpSp>
        <p:nvGrpSpPr>
          <p:cNvPr id="15" name="Group 37"/>
          <p:cNvGrpSpPr/>
          <p:nvPr/>
        </p:nvGrpSpPr>
        <p:grpSpPr>
          <a:xfrm>
            <a:off x="4923088" y="5257800"/>
            <a:ext cx="3962400" cy="1066800"/>
            <a:chOff x="6172200" y="3503609"/>
            <a:chExt cx="3962400" cy="106680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6172200" y="3503609"/>
              <a:ext cx="533400" cy="703823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39"/>
            <p:cNvGrpSpPr/>
            <p:nvPr/>
          </p:nvGrpSpPr>
          <p:grpSpPr>
            <a:xfrm>
              <a:off x="6629400" y="3985634"/>
              <a:ext cx="3505200" cy="584775"/>
              <a:chOff x="-219075" y="4350202"/>
              <a:chExt cx="3505200" cy="584775"/>
            </a:xfrm>
          </p:grpSpPr>
          <p:sp>
            <p:nvSpPr>
              <p:cNvPr id="41" name="Rectangle 18"/>
              <p:cNvSpPr/>
              <p:nvPr/>
            </p:nvSpPr>
            <p:spPr>
              <a:xfrm>
                <a:off x="85726" y="4350202"/>
                <a:ext cx="3200399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rgbClr val="0070C0"/>
                    </a:solidFill>
                  </a:rPr>
                  <a:t>Subtract the actual cash on hand from the recorded amount on hand.</a:t>
                </a:r>
              </a:p>
            </p:txBody>
          </p:sp>
          <p:sp>
            <p:nvSpPr>
              <p:cNvPr id="42" name="Rectangle 7"/>
              <p:cNvSpPr>
                <a:spLocks noChangeArrowheads="1"/>
              </p:cNvSpPr>
              <p:nvPr/>
            </p:nvSpPr>
            <p:spPr bwMode="auto">
              <a:xfrm>
                <a:off x="-219075" y="4459709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7</a:t>
                </a:r>
              </a:p>
            </p:txBody>
          </p:sp>
        </p:grpSp>
      </p:grpSp>
      <p:grpSp>
        <p:nvGrpSpPr>
          <p:cNvPr id="20" name="Group 47"/>
          <p:cNvGrpSpPr/>
          <p:nvPr/>
        </p:nvGrpSpPr>
        <p:grpSpPr>
          <a:xfrm>
            <a:off x="3018088" y="4953000"/>
            <a:ext cx="2514600" cy="1371600"/>
            <a:chOff x="7239000" y="2493527"/>
            <a:chExt cx="2514600" cy="1371600"/>
          </a:xfrm>
        </p:grpSpPr>
        <p:cxnSp>
          <p:nvCxnSpPr>
            <p:cNvPr id="49" name="Straight Arrow Connector 48"/>
            <p:cNvCxnSpPr/>
            <p:nvPr/>
          </p:nvCxnSpPr>
          <p:spPr>
            <a:xfrm flipH="1">
              <a:off x="7391400" y="2493527"/>
              <a:ext cx="1447800" cy="12192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38"/>
            <p:cNvGrpSpPr/>
            <p:nvPr/>
          </p:nvGrpSpPr>
          <p:grpSpPr>
            <a:xfrm>
              <a:off x="7239000" y="3499367"/>
              <a:ext cx="2514600" cy="365760"/>
              <a:chOff x="390525" y="4282440"/>
              <a:chExt cx="2514600" cy="365760"/>
            </a:xfrm>
          </p:grpSpPr>
          <p:sp>
            <p:nvSpPr>
              <p:cNvPr id="51" name="Rectangle 11"/>
              <p:cNvSpPr>
                <a:spLocks noChangeArrowheads="1"/>
              </p:cNvSpPr>
              <p:nvPr/>
            </p:nvSpPr>
            <p:spPr bwMode="auto">
              <a:xfrm>
                <a:off x="390525" y="428244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6</a:t>
                </a: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762000" y="4309646"/>
                <a:ext cx="2143125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rgbClr val="0070C0"/>
                    </a:solidFill>
                  </a:rPr>
                  <a:t>Actual Cash on Hand</a:t>
                </a:r>
              </a:p>
            </p:txBody>
          </p:sp>
        </p:grpSp>
      </p:grpSp>
      <p:sp>
        <p:nvSpPr>
          <p:cNvPr id="59" name="Flowchart: Delay 58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5-4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229600" y="1115568"/>
            <a:ext cx="706698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LO10</a:t>
            </a:r>
            <a:endParaRPr lang="en-US" dirty="0"/>
          </a:p>
        </p:txBody>
      </p:sp>
      <p:grpSp>
        <p:nvGrpSpPr>
          <p:cNvPr id="25" name="Group 62"/>
          <p:cNvGrpSpPr/>
          <p:nvPr/>
        </p:nvGrpSpPr>
        <p:grpSpPr>
          <a:xfrm>
            <a:off x="1875088" y="1447800"/>
            <a:ext cx="4716947" cy="1066800"/>
            <a:chOff x="2057400" y="1447800"/>
            <a:chExt cx="4716947" cy="1066800"/>
          </a:xfrm>
        </p:grpSpPr>
        <p:cxnSp>
          <p:nvCxnSpPr>
            <p:cNvPr id="58" name="Straight Arrow Connector 57"/>
            <p:cNvCxnSpPr/>
            <p:nvPr/>
          </p:nvCxnSpPr>
          <p:spPr>
            <a:xfrm flipH="1" flipV="1">
              <a:off x="4191000" y="1600200"/>
              <a:ext cx="1676400" cy="9144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Group 22"/>
            <p:cNvGrpSpPr/>
            <p:nvPr/>
          </p:nvGrpSpPr>
          <p:grpSpPr>
            <a:xfrm>
              <a:off x="2057400" y="1447800"/>
              <a:ext cx="4716947" cy="1066800"/>
              <a:chOff x="3867150" y="1447800"/>
              <a:chExt cx="4716947" cy="1066800"/>
            </a:xfrm>
          </p:grpSpPr>
          <p:cxnSp>
            <p:nvCxnSpPr>
              <p:cNvPr id="24" name="Straight Arrow Connector 23"/>
              <p:cNvCxnSpPr/>
              <p:nvPr/>
            </p:nvCxnSpPr>
            <p:spPr>
              <a:xfrm flipV="1">
                <a:off x="3867150" y="1600200"/>
                <a:ext cx="2152650" cy="91440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33"/>
              <p:cNvGrpSpPr/>
              <p:nvPr/>
            </p:nvGrpSpPr>
            <p:grpSpPr>
              <a:xfrm>
                <a:off x="5848350" y="1447800"/>
                <a:ext cx="2735747" cy="365760"/>
                <a:chOff x="533400" y="1600200"/>
                <a:chExt cx="2735747" cy="365760"/>
              </a:xfrm>
            </p:grpSpPr>
            <p:sp>
              <p:nvSpPr>
                <p:cNvPr id="26" name="Rectangle 25"/>
                <p:cNvSpPr/>
                <p:nvPr/>
              </p:nvSpPr>
              <p:spPr>
                <a:xfrm>
                  <a:off x="914400" y="1600200"/>
                  <a:ext cx="2354747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>
                      <a:solidFill>
                        <a:srgbClr val="0070C0"/>
                      </a:solidFill>
                    </a:rPr>
                    <a:t>Date and Custodian Name</a:t>
                  </a:r>
                </a:p>
              </p:txBody>
            </p:sp>
            <p:sp>
              <p:nvSpPr>
                <p:cNvPr id="27" name="Rectangle 7"/>
                <p:cNvSpPr>
                  <a:spLocks noChangeArrowheads="1"/>
                </p:cNvSpPr>
                <p:nvPr/>
              </p:nvSpPr>
              <p:spPr bwMode="auto">
                <a:xfrm>
                  <a:off x="533400" y="1600200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/>
                    <a:t>1</a:t>
                  </a:r>
                </a:p>
              </p:txBody>
            </p:sp>
          </p:grpSp>
        </p:grpSp>
      </p:grpSp>
      <p:grpSp>
        <p:nvGrpSpPr>
          <p:cNvPr id="33" name="Group 88"/>
          <p:cNvGrpSpPr/>
          <p:nvPr/>
        </p:nvGrpSpPr>
        <p:grpSpPr>
          <a:xfrm>
            <a:off x="4161088" y="3352800"/>
            <a:ext cx="4982912" cy="830997"/>
            <a:chOff x="4161088" y="3352800"/>
            <a:chExt cx="4982912" cy="830997"/>
          </a:xfrm>
        </p:grpSpPr>
        <p:grpSp>
          <p:nvGrpSpPr>
            <p:cNvPr id="35" name="Group 27"/>
            <p:cNvGrpSpPr/>
            <p:nvPr/>
          </p:nvGrpSpPr>
          <p:grpSpPr>
            <a:xfrm>
              <a:off x="4542088" y="3352800"/>
              <a:ext cx="4601912" cy="830997"/>
              <a:chOff x="-3200400" y="2979003"/>
              <a:chExt cx="4601912" cy="830997"/>
            </a:xfrm>
          </p:grpSpPr>
          <p:cxnSp>
            <p:nvCxnSpPr>
              <p:cNvPr id="29" name="Straight Arrow Connector 28"/>
              <p:cNvCxnSpPr/>
              <p:nvPr/>
            </p:nvCxnSpPr>
            <p:spPr>
              <a:xfrm>
                <a:off x="-3200400" y="3400424"/>
                <a:ext cx="2895600" cy="1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8" name="Group 35"/>
              <p:cNvGrpSpPr/>
              <p:nvPr/>
            </p:nvGrpSpPr>
            <p:grpSpPr>
              <a:xfrm>
                <a:off x="-533400" y="2979003"/>
                <a:ext cx="1934912" cy="830997"/>
                <a:chOff x="-914400" y="2902803"/>
                <a:chExt cx="1934912" cy="830997"/>
              </a:xfrm>
            </p:grpSpPr>
            <p:sp>
              <p:nvSpPr>
                <p:cNvPr id="31" name="Rectangle 13"/>
                <p:cNvSpPr/>
                <p:nvPr/>
              </p:nvSpPr>
              <p:spPr>
                <a:xfrm>
                  <a:off x="-533400" y="2902803"/>
                  <a:ext cx="1553912" cy="83099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dirty="0">
                      <a:solidFill>
                        <a:srgbClr val="0070C0"/>
                      </a:solidFill>
                    </a:rPr>
                    <a:t>Payments by General Ledger Account</a:t>
                  </a:r>
                </a:p>
              </p:txBody>
            </p:sp>
            <p:sp>
              <p:nvSpPr>
                <p:cNvPr id="32" name="Rectangle 9"/>
                <p:cNvSpPr>
                  <a:spLocks noChangeArrowheads="1"/>
                </p:cNvSpPr>
                <p:nvPr/>
              </p:nvSpPr>
              <p:spPr bwMode="auto">
                <a:xfrm>
                  <a:off x="-914400" y="3148965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/>
                    <a:t>3</a:t>
                  </a:r>
                </a:p>
              </p:txBody>
            </p:sp>
          </p:grpSp>
        </p:grpSp>
        <p:sp>
          <p:nvSpPr>
            <p:cNvPr id="77" name="Right Brace 76"/>
            <p:cNvSpPr/>
            <p:nvPr/>
          </p:nvSpPr>
          <p:spPr>
            <a:xfrm>
              <a:off x="4161088" y="3505200"/>
              <a:ext cx="304800" cy="533400"/>
            </a:xfrm>
            <a:prstGeom prst="rightBrace">
              <a:avLst/>
            </a:prstGeom>
            <a:ln w="38100">
              <a:solidFill>
                <a:srgbClr val="73BE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52483" y="5252357"/>
            <a:ext cx="558698" cy="1307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0" name="Group 32"/>
          <p:cNvGrpSpPr/>
          <p:nvPr/>
        </p:nvGrpSpPr>
        <p:grpSpPr>
          <a:xfrm>
            <a:off x="6751888" y="4876800"/>
            <a:ext cx="1905000" cy="584775"/>
            <a:chOff x="6934200" y="4559321"/>
            <a:chExt cx="1905000" cy="584775"/>
          </a:xfrm>
        </p:grpSpPr>
        <p:cxnSp>
          <p:nvCxnSpPr>
            <p:cNvPr id="34" name="Straight Arrow Connector 33"/>
            <p:cNvCxnSpPr/>
            <p:nvPr/>
          </p:nvCxnSpPr>
          <p:spPr>
            <a:xfrm flipV="1">
              <a:off x="6934200" y="4876801"/>
              <a:ext cx="609600" cy="13972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Group 40"/>
            <p:cNvGrpSpPr/>
            <p:nvPr/>
          </p:nvGrpSpPr>
          <p:grpSpPr>
            <a:xfrm>
              <a:off x="7381875" y="4559321"/>
              <a:ext cx="1457325" cy="584775"/>
              <a:chOff x="533400" y="4876800"/>
              <a:chExt cx="1457325" cy="584775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910686" y="4876800"/>
                <a:ext cx="1080039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solidFill>
                      <a:srgbClr val="0070C0"/>
                    </a:solidFill>
                  </a:rPr>
                  <a:t>Amount to</a:t>
                </a:r>
              </a:p>
              <a:p>
                <a:r>
                  <a:rPr lang="en-US" sz="1600" dirty="0">
                    <a:solidFill>
                      <a:srgbClr val="0070C0"/>
                    </a:solidFill>
                  </a:rPr>
                  <a:t>Replenish</a:t>
                </a:r>
              </a:p>
            </p:txBody>
          </p:sp>
          <p:sp>
            <p:nvSpPr>
              <p:cNvPr id="37" name="Rectangle 8"/>
              <p:cNvSpPr>
                <a:spLocks noChangeArrowheads="1"/>
              </p:cNvSpPr>
              <p:nvPr/>
            </p:nvSpPr>
            <p:spPr bwMode="auto">
              <a:xfrm>
                <a:off x="533400" y="4986307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8</a:t>
                </a:r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Replenishing Petty Cash</a:t>
            </a:r>
          </a:p>
        </p:txBody>
      </p:sp>
      <p:sp>
        <p:nvSpPr>
          <p:cNvPr id="29" name="Content Placeholder 2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Account title—Cash Short and Over </a:t>
            </a:r>
          </a:p>
          <a:p>
            <a:pPr lvl="1"/>
            <a:r>
              <a:rPr lang="en-US" dirty="0"/>
              <a:t>Debited when cash is short </a:t>
            </a:r>
          </a:p>
          <a:p>
            <a:pPr lvl="1"/>
            <a:r>
              <a:rPr lang="en-US" dirty="0"/>
              <a:t>Credited when cash is over</a:t>
            </a:r>
          </a:p>
          <a:p>
            <a:r>
              <a:rPr lang="en-US" dirty="0"/>
              <a:t>Account balance</a:t>
            </a:r>
          </a:p>
          <a:p>
            <a:pPr lvl="1"/>
            <a:r>
              <a:rPr lang="en-US" dirty="0"/>
              <a:t>Either a debit or credit</a:t>
            </a:r>
          </a:p>
          <a:p>
            <a:pPr lvl="1"/>
            <a:r>
              <a:rPr lang="en-US" dirty="0"/>
              <a:t>Usually a debit </a:t>
            </a:r>
          </a:p>
          <a:p>
            <a:pPr lvl="1"/>
            <a:r>
              <a:rPr lang="en-US" dirty="0"/>
              <a:t>Petty cash fund more likely to be short than over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44</a:t>
            </a:fld>
            <a:endParaRPr lang="en-US" dirty="0"/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6400" y="2514600"/>
            <a:ext cx="3305905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Flowchart: Delay 10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29600" y="1115568"/>
            <a:ext cx="706698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LO11</a:t>
            </a:r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 descr="C21SE_GJ-005-Page 144-General Journal.jpg"/>
          <p:cNvPicPr>
            <a:picLocks noChangeAspect="1"/>
          </p:cNvPicPr>
          <p:nvPr/>
        </p:nvPicPr>
        <p:blipFill>
          <a:blip r:embed="rId2" cstate="print"/>
          <a:srcRect b="5904"/>
          <a:stretch>
            <a:fillRect/>
          </a:stretch>
        </p:blipFill>
        <p:spPr>
          <a:xfrm>
            <a:off x="1066800" y="4890654"/>
            <a:ext cx="5314950" cy="1457323"/>
          </a:xfrm>
          <a:prstGeom prst="rect">
            <a:avLst/>
          </a:prstGeom>
        </p:spPr>
      </p:pic>
      <p:pic>
        <p:nvPicPr>
          <p:cNvPr id="9" name="Picture 8" descr="Chapter 5_Page 144_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7201" y="2133603"/>
            <a:ext cx="4804637" cy="24688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</p:spPr>
        <p:txBody>
          <a:bodyPr/>
          <a:lstStyle/>
          <a:p>
            <a:r>
              <a:rPr lang="en-US" dirty="0"/>
              <a:t>Replenishing Petty Cash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11" name="Flowchart: Delay 10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7200" y="1478578"/>
            <a:ext cx="6858000" cy="58477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CCECFF"/>
              </a:gs>
              <a:gs pos="100000">
                <a:schemeClr val="bg1"/>
              </a:gs>
            </a:gsLst>
            <a:lin ang="10800000" scaled="1"/>
            <a:tileRect/>
          </a:gradFill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1600" dirty="0"/>
              <a:t>January 31. Paid cash to replenish the petty cash fund, $35.00: Miscellaneous Expense, $20.00; Advertising, $14.00, Cash Short and Over, $1.00. Check No. 11.</a:t>
            </a:r>
          </a:p>
        </p:txBody>
      </p:sp>
      <p:grpSp>
        <p:nvGrpSpPr>
          <p:cNvPr id="4" name="Group 119"/>
          <p:cNvGrpSpPr/>
          <p:nvPr/>
        </p:nvGrpSpPr>
        <p:grpSpPr>
          <a:xfrm>
            <a:off x="6781800" y="2087880"/>
            <a:ext cx="2133600" cy="594360"/>
            <a:chOff x="7010400" y="2011680"/>
            <a:chExt cx="2133600" cy="594360"/>
          </a:xfrm>
        </p:grpSpPr>
        <p:sp>
          <p:nvSpPr>
            <p:cNvPr id="20" name="Rectangle 19"/>
            <p:cNvSpPr/>
            <p:nvPr/>
          </p:nvSpPr>
          <p:spPr>
            <a:xfrm>
              <a:off x="7010400" y="2011680"/>
              <a:ext cx="21336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/>
                <a:t>Miscellaneous Expense</a:t>
              </a:r>
            </a:p>
          </p:txBody>
        </p:sp>
        <p:grpSp>
          <p:nvGrpSpPr>
            <p:cNvPr id="5" name="Group 28"/>
            <p:cNvGrpSpPr/>
            <p:nvPr/>
          </p:nvGrpSpPr>
          <p:grpSpPr>
            <a:xfrm>
              <a:off x="7162800" y="2316480"/>
              <a:ext cx="1828800" cy="274320"/>
              <a:chOff x="6934200" y="1981200"/>
              <a:chExt cx="1828800" cy="274320"/>
            </a:xfrm>
          </p:grpSpPr>
          <p:cxnSp>
            <p:nvCxnSpPr>
              <p:cNvPr id="21" name="Straight Connector 20"/>
              <p:cNvCxnSpPr/>
              <p:nvPr/>
            </p:nvCxnSpPr>
            <p:spPr>
              <a:xfrm flipH="1">
                <a:off x="6934200" y="1981200"/>
                <a:ext cx="18288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7848600" y="1981200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18"/>
            <p:cNvSpPr/>
            <p:nvPr/>
          </p:nvSpPr>
          <p:spPr>
            <a:xfrm>
              <a:off x="7162800" y="2267486"/>
              <a:ext cx="9453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600" dirty="0"/>
                <a:t>20.00</a:t>
              </a:r>
            </a:p>
          </p:txBody>
        </p:sp>
      </p:grpSp>
      <p:grpSp>
        <p:nvGrpSpPr>
          <p:cNvPr id="6" name="Group 120"/>
          <p:cNvGrpSpPr/>
          <p:nvPr/>
        </p:nvGrpSpPr>
        <p:grpSpPr>
          <a:xfrm>
            <a:off x="6829426" y="2717800"/>
            <a:ext cx="1981199" cy="594360"/>
            <a:chOff x="7058026" y="2641600"/>
            <a:chExt cx="1981199" cy="594360"/>
          </a:xfrm>
        </p:grpSpPr>
        <p:sp>
          <p:nvSpPr>
            <p:cNvPr id="26" name="Rectangle 25"/>
            <p:cNvSpPr/>
            <p:nvPr/>
          </p:nvSpPr>
          <p:spPr>
            <a:xfrm>
              <a:off x="7058026" y="2641600"/>
              <a:ext cx="19811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/>
                <a:t>Advertising Expense</a:t>
              </a:r>
            </a:p>
          </p:txBody>
        </p:sp>
        <p:grpSp>
          <p:nvGrpSpPr>
            <p:cNvPr id="7" name="Group 29"/>
            <p:cNvGrpSpPr/>
            <p:nvPr/>
          </p:nvGrpSpPr>
          <p:grpSpPr>
            <a:xfrm>
              <a:off x="7134225" y="2946400"/>
              <a:ext cx="1828800" cy="274320"/>
              <a:chOff x="6858000" y="2743200"/>
              <a:chExt cx="1828800" cy="274320"/>
            </a:xfrm>
          </p:grpSpPr>
          <p:cxnSp>
            <p:nvCxnSpPr>
              <p:cNvPr id="27" name="Straight Connector 26"/>
              <p:cNvCxnSpPr/>
              <p:nvPr/>
            </p:nvCxnSpPr>
            <p:spPr>
              <a:xfrm flipH="1">
                <a:off x="6858000" y="2743200"/>
                <a:ext cx="18288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7803340" y="2743200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Rectangle 24"/>
            <p:cNvSpPr/>
            <p:nvPr/>
          </p:nvSpPr>
          <p:spPr>
            <a:xfrm>
              <a:off x="7210425" y="2897406"/>
              <a:ext cx="9144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600" dirty="0"/>
                <a:t>14.00</a:t>
              </a:r>
            </a:p>
          </p:txBody>
        </p:sp>
      </p:grpSp>
      <p:grpSp>
        <p:nvGrpSpPr>
          <p:cNvPr id="8" name="Group 121"/>
          <p:cNvGrpSpPr/>
          <p:nvPr/>
        </p:nvGrpSpPr>
        <p:grpSpPr>
          <a:xfrm>
            <a:off x="6829426" y="3347720"/>
            <a:ext cx="1981199" cy="594360"/>
            <a:chOff x="7058026" y="3271520"/>
            <a:chExt cx="1981199" cy="594360"/>
          </a:xfrm>
        </p:grpSpPr>
        <p:sp>
          <p:nvSpPr>
            <p:cNvPr id="34" name="Rectangle 33"/>
            <p:cNvSpPr/>
            <p:nvPr/>
          </p:nvSpPr>
          <p:spPr>
            <a:xfrm>
              <a:off x="7058026" y="3271520"/>
              <a:ext cx="19811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/>
                <a:t>Cash Short and Over</a:t>
              </a:r>
            </a:p>
          </p:txBody>
        </p:sp>
        <p:grpSp>
          <p:nvGrpSpPr>
            <p:cNvPr id="10" name="Group 29"/>
            <p:cNvGrpSpPr/>
            <p:nvPr/>
          </p:nvGrpSpPr>
          <p:grpSpPr>
            <a:xfrm>
              <a:off x="7134225" y="3576320"/>
              <a:ext cx="1828800" cy="274320"/>
              <a:chOff x="6858000" y="2743200"/>
              <a:chExt cx="1828800" cy="274320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 flipH="1">
                <a:off x="6858000" y="2743200"/>
                <a:ext cx="18288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803340" y="2743200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Rectangle 35"/>
            <p:cNvSpPr/>
            <p:nvPr/>
          </p:nvSpPr>
          <p:spPr>
            <a:xfrm>
              <a:off x="7210425" y="3527326"/>
              <a:ext cx="9144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600" dirty="0"/>
                <a:t>1.00</a:t>
              </a:r>
            </a:p>
          </p:txBody>
        </p:sp>
      </p:grpSp>
      <p:grpSp>
        <p:nvGrpSpPr>
          <p:cNvPr id="13" name="Group 122"/>
          <p:cNvGrpSpPr/>
          <p:nvPr/>
        </p:nvGrpSpPr>
        <p:grpSpPr>
          <a:xfrm>
            <a:off x="6829426" y="3977640"/>
            <a:ext cx="1981199" cy="594360"/>
            <a:chOff x="7058026" y="3901440"/>
            <a:chExt cx="1981199" cy="594360"/>
          </a:xfrm>
        </p:grpSpPr>
        <p:sp>
          <p:nvSpPr>
            <p:cNvPr id="40" name="Rectangle 39"/>
            <p:cNvSpPr/>
            <p:nvPr/>
          </p:nvSpPr>
          <p:spPr>
            <a:xfrm>
              <a:off x="7058026" y="3901440"/>
              <a:ext cx="19811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/>
                <a:t>Cash</a:t>
              </a:r>
            </a:p>
          </p:txBody>
        </p:sp>
        <p:grpSp>
          <p:nvGrpSpPr>
            <p:cNvPr id="14" name="Group 29"/>
            <p:cNvGrpSpPr/>
            <p:nvPr/>
          </p:nvGrpSpPr>
          <p:grpSpPr>
            <a:xfrm>
              <a:off x="7134225" y="4206240"/>
              <a:ext cx="1828800" cy="274320"/>
              <a:chOff x="6858000" y="2743200"/>
              <a:chExt cx="1828800" cy="274320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 flipH="1">
                <a:off x="6858000" y="2743200"/>
                <a:ext cx="18288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7803340" y="2743200"/>
                <a:ext cx="0" cy="2743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Rectangle 41"/>
            <p:cNvSpPr/>
            <p:nvPr/>
          </p:nvSpPr>
          <p:spPr>
            <a:xfrm>
              <a:off x="8048626" y="4157246"/>
              <a:ext cx="9144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600" dirty="0"/>
                <a:t>35.00</a:t>
              </a:r>
            </a:p>
          </p:txBody>
        </p:sp>
      </p:grpSp>
      <p:sp>
        <p:nvSpPr>
          <p:cNvPr id="46" name="Down Arrow 45"/>
          <p:cNvSpPr>
            <a:spLocks noChangeAspect="1"/>
          </p:cNvSpPr>
          <p:nvPr/>
        </p:nvSpPr>
        <p:spPr>
          <a:xfrm>
            <a:off x="7884795" y="4328160"/>
            <a:ext cx="182880" cy="182880"/>
          </a:xfrm>
          <a:prstGeom prst="down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Up Arrow 46"/>
          <p:cNvSpPr>
            <a:spLocks noChangeAspect="1"/>
          </p:cNvSpPr>
          <p:nvPr/>
        </p:nvSpPr>
        <p:spPr>
          <a:xfrm>
            <a:off x="6936867" y="2443941"/>
            <a:ext cx="182880" cy="182880"/>
          </a:xfrm>
          <a:prstGeom prst="up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Up Arrow 47"/>
          <p:cNvSpPr>
            <a:spLocks noChangeAspect="1"/>
          </p:cNvSpPr>
          <p:nvPr/>
        </p:nvSpPr>
        <p:spPr>
          <a:xfrm>
            <a:off x="6936867" y="3078480"/>
            <a:ext cx="182880" cy="182880"/>
          </a:xfrm>
          <a:prstGeom prst="up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Up Arrow 48"/>
          <p:cNvSpPr>
            <a:spLocks noChangeAspect="1"/>
          </p:cNvSpPr>
          <p:nvPr/>
        </p:nvSpPr>
        <p:spPr>
          <a:xfrm>
            <a:off x="6936867" y="3711633"/>
            <a:ext cx="182880" cy="182880"/>
          </a:xfrm>
          <a:prstGeom prst="up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23"/>
          <p:cNvGrpSpPr/>
          <p:nvPr/>
        </p:nvGrpSpPr>
        <p:grpSpPr>
          <a:xfrm>
            <a:off x="76200" y="2500746"/>
            <a:ext cx="1461654" cy="3276600"/>
            <a:chOff x="76200" y="2500746"/>
            <a:chExt cx="1461654" cy="3276600"/>
          </a:xfrm>
        </p:grpSpPr>
        <p:sp>
          <p:nvSpPr>
            <p:cNvPr id="55" name="Freeform 54"/>
            <p:cNvSpPr/>
            <p:nvPr/>
          </p:nvSpPr>
          <p:spPr>
            <a:xfrm>
              <a:off x="228600" y="2500746"/>
              <a:ext cx="1309254" cy="3276600"/>
            </a:xfrm>
            <a:custGeom>
              <a:avLst/>
              <a:gdLst>
                <a:gd name="connsiteX0" fmla="*/ 952500 w 952500"/>
                <a:gd name="connsiteY0" fmla="*/ 0 h 3152775"/>
                <a:gd name="connsiteX1" fmla="*/ 0 w 952500"/>
                <a:gd name="connsiteY1" fmla="*/ 200025 h 3152775"/>
                <a:gd name="connsiteX2" fmla="*/ 38100 w 952500"/>
                <a:gd name="connsiteY2" fmla="*/ 2695575 h 3152775"/>
                <a:gd name="connsiteX3" fmla="*/ 952500 w 952500"/>
                <a:gd name="connsiteY3" fmla="*/ 3152775 h 3152775"/>
                <a:gd name="connsiteX0" fmla="*/ 914400 w 914400"/>
                <a:gd name="connsiteY0" fmla="*/ 0 h 3152775"/>
                <a:gd name="connsiteX1" fmla="*/ 95250 w 914400"/>
                <a:gd name="connsiteY1" fmla="*/ 514350 h 3152775"/>
                <a:gd name="connsiteX2" fmla="*/ 0 w 914400"/>
                <a:gd name="connsiteY2" fmla="*/ 2695575 h 3152775"/>
                <a:gd name="connsiteX3" fmla="*/ 914400 w 914400"/>
                <a:gd name="connsiteY3" fmla="*/ 3152775 h 3152775"/>
                <a:gd name="connsiteX0" fmla="*/ 819150 w 819150"/>
                <a:gd name="connsiteY0" fmla="*/ 0 h 3152775"/>
                <a:gd name="connsiteX1" fmla="*/ 0 w 819150"/>
                <a:gd name="connsiteY1" fmla="*/ 514350 h 3152775"/>
                <a:gd name="connsiteX2" fmla="*/ 0 w 819150"/>
                <a:gd name="connsiteY2" fmla="*/ 2724150 h 3152775"/>
                <a:gd name="connsiteX3" fmla="*/ 819150 w 819150"/>
                <a:gd name="connsiteY3" fmla="*/ 3152775 h 3152775"/>
                <a:gd name="connsiteX0" fmla="*/ 819150 w 1274233"/>
                <a:gd name="connsiteY0" fmla="*/ 0 h 3152776"/>
                <a:gd name="connsiteX1" fmla="*/ 0 w 1274233"/>
                <a:gd name="connsiteY1" fmla="*/ 514350 h 3152776"/>
                <a:gd name="connsiteX2" fmla="*/ 0 w 1274233"/>
                <a:gd name="connsiteY2" fmla="*/ 2724150 h 3152776"/>
                <a:gd name="connsiteX3" fmla="*/ 1274233 w 1274233"/>
                <a:gd name="connsiteY3" fmla="*/ 3152776 h 3152776"/>
                <a:gd name="connsiteX0" fmla="*/ 689331 w 1274233"/>
                <a:gd name="connsiteY0" fmla="*/ 0 h 3152776"/>
                <a:gd name="connsiteX1" fmla="*/ 0 w 1274233"/>
                <a:gd name="connsiteY1" fmla="*/ 514350 h 3152776"/>
                <a:gd name="connsiteX2" fmla="*/ 0 w 1274233"/>
                <a:gd name="connsiteY2" fmla="*/ 2724150 h 3152776"/>
                <a:gd name="connsiteX3" fmla="*/ 1274233 w 1274233"/>
                <a:gd name="connsiteY3" fmla="*/ 3152776 h 3152776"/>
                <a:gd name="connsiteX0" fmla="*/ 689331 w 1465368"/>
                <a:gd name="connsiteY0" fmla="*/ 0 h 3152776"/>
                <a:gd name="connsiteX1" fmla="*/ 0 w 1465368"/>
                <a:gd name="connsiteY1" fmla="*/ 514350 h 3152776"/>
                <a:gd name="connsiteX2" fmla="*/ 0 w 1465368"/>
                <a:gd name="connsiteY2" fmla="*/ 2724150 h 3152776"/>
                <a:gd name="connsiteX3" fmla="*/ 1465368 w 1465368"/>
                <a:gd name="connsiteY3" fmla="*/ 3152776 h 3152776"/>
                <a:gd name="connsiteX0" fmla="*/ 705487 w 1481524"/>
                <a:gd name="connsiteY0" fmla="*/ 0 h 3152776"/>
                <a:gd name="connsiteX1" fmla="*/ 16156 w 1481524"/>
                <a:gd name="connsiteY1" fmla="*/ 514350 h 3152776"/>
                <a:gd name="connsiteX2" fmla="*/ 0 w 1481524"/>
                <a:gd name="connsiteY2" fmla="*/ 2139621 h 3152776"/>
                <a:gd name="connsiteX3" fmla="*/ 1481524 w 1481524"/>
                <a:gd name="connsiteY3" fmla="*/ 3152776 h 3152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1524" h="3152776">
                  <a:moveTo>
                    <a:pt x="705487" y="0"/>
                  </a:moveTo>
                  <a:lnTo>
                    <a:pt x="16156" y="514350"/>
                  </a:lnTo>
                  <a:lnTo>
                    <a:pt x="0" y="2139621"/>
                  </a:lnTo>
                  <a:lnTo>
                    <a:pt x="1481524" y="3152776"/>
                  </a:lnTo>
                </a:path>
              </a:pathLst>
            </a:cu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17"/>
            <p:cNvGrpSpPr/>
            <p:nvPr/>
          </p:nvGrpSpPr>
          <p:grpSpPr>
            <a:xfrm>
              <a:off x="76200" y="4577714"/>
              <a:ext cx="838200" cy="307777"/>
              <a:chOff x="76200" y="4577714"/>
              <a:chExt cx="838200" cy="307777"/>
            </a:xfrm>
          </p:grpSpPr>
          <p:sp>
            <p:nvSpPr>
              <p:cNvPr id="52" name="Rectangle 51"/>
              <p:cNvSpPr/>
              <p:nvPr/>
            </p:nvSpPr>
            <p:spPr>
              <a:xfrm>
                <a:off x="190500" y="4577714"/>
                <a:ext cx="723900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070C0"/>
                    </a:solidFill>
                  </a:rPr>
                  <a:t>Date</a:t>
                </a:r>
                <a:endParaRPr lang="en-US" sz="1600" dirty="0"/>
              </a:p>
            </p:txBody>
          </p:sp>
          <p:sp>
            <p:nvSpPr>
              <p:cNvPr id="54" name="Rectangle 7"/>
              <p:cNvSpPr>
                <a:spLocks noChangeArrowheads="1"/>
              </p:cNvSpPr>
              <p:nvPr/>
            </p:nvSpPr>
            <p:spPr bwMode="auto">
              <a:xfrm>
                <a:off x="76200" y="4602480"/>
                <a:ext cx="274320" cy="27432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/>
                  <a:t>1</a:t>
                </a:r>
              </a:p>
            </p:txBody>
          </p:sp>
        </p:grpSp>
      </p:grpSp>
      <p:grpSp>
        <p:nvGrpSpPr>
          <p:cNvPr id="23" name="Group 127"/>
          <p:cNvGrpSpPr/>
          <p:nvPr/>
        </p:nvGrpSpPr>
        <p:grpSpPr>
          <a:xfrm>
            <a:off x="4211781" y="5819725"/>
            <a:ext cx="4187805" cy="670560"/>
            <a:chOff x="4211781" y="5819725"/>
            <a:chExt cx="4187805" cy="670560"/>
          </a:xfrm>
        </p:grpSpPr>
        <p:sp>
          <p:nvSpPr>
            <p:cNvPr id="80" name="Freeform 79"/>
            <p:cNvSpPr/>
            <p:nvPr/>
          </p:nvSpPr>
          <p:spPr>
            <a:xfrm>
              <a:off x="4211781" y="5819725"/>
              <a:ext cx="2743200" cy="553367"/>
            </a:xfrm>
            <a:custGeom>
              <a:avLst/>
              <a:gdLst>
                <a:gd name="connsiteX0" fmla="*/ 0 w 3990975"/>
                <a:gd name="connsiteY0" fmla="*/ 0 h 400050"/>
                <a:gd name="connsiteX1" fmla="*/ 542925 w 3990975"/>
                <a:gd name="connsiteY1" fmla="*/ 371475 h 400050"/>
                <a:gd name="connsiteX2" fmla="*/ 3990975 w 3990975"/>
                <a:gd name="connsiteY2" fmla="*/ 400050 h 400050"/>
                <a:gd name="connsiteX0" fmla="*/ 0 w 4000500"/>
                <a:gd name="connsiteY0" fmla="*/ 0 h 381000"/>
                <a:gd name="connsiteX1" fmla="*/ 542925 w 4000500"/>
                <a:gd name="connsiteY1" fmla="*/ 371475 h 381000"/>
                <a:gd name="connsiteX2" fmla="*/ 4000500 w 4000500"/>
                <a:gd name="connsiteY2" fmla="*/ 381000 h 381000"/>
                <a:gd name="connsiteX0" fmla="*/ 0 w 3886201"/>
                <a:gd name="connsiteY0" fmla="*/ 0 h 381000"/>
                <a:gd name="connsiteX1" fmla="*/ 428626 w 3886201"/>
                <a:gd name="connsiteY1" fmla="*/ 371475 h 381000"/>
                <a:gd name="connsiteX2" fmla="*/ 3886201 w 3886201"/>
                <a:gd name="connsiteY2" fmla="*/ 38100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86201" h="381000">
                  <a:moveTo>
                    <a:pt x="0" y="0"/>
                  </a:moveTo>
                  <a:lnTo>
                    <a:pt x="428626" y="371475"/>
                  </a:lnTo>
                  <a:lnTo>
                    <a:pt x="3886201" y="381000"/>
                  </a:lnTo>
                </a:path>
              </a:pathLst>
            </a:cu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7"/>
            <p:cNvSpPr>
              <a:spLocks noChangeArrowheads="1"/>
            </p:cNvSpPr>
            <p:nvPr/>
          </p:nvSpPr>
          <p:spPr bwMode="auto">
            <a:xfrm>
              <a:off x="6802581" y="6215965"/>
              <a:ext cx="274320" cy="27432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5</a:t>
              </a: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7065310" y="6224623"/>
              <a:ext cx="1334276" cy="252377"/>
            </a:xfrm>
            <a:prstGeom prst="rect">
              <a:avLst/>
            </a:prstGeom>
            <a:noFill/>
          </p:spPr>
          <p:txBody>
            <a:bodyPr wrap="none" lIns="18288" tIns="18288" rIns="18288" bIns="18288">
              <a:spAutoFit/>
            </a:bodyPr>
            <a:lstStyle/>
            <a:p>
              <a:pPr algn="r"/>
              <a:r>
                <a:rPr lang="en-US" sz="1400" dirty="0">
                  <a:solidFill>
                    <a:srgbClr val="0070C0"/>
                  </a:solidFill>
                </a:rPr>
                <a:t>Source Document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229600" y="1115568"/>
            <a:ext cx="706698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LO11</a:t>
            </a:r>
            <a:endParaRPr lang="en-US" dirty="0"/>
          </a:p>
        </p:txBody>
      </p:sp>
      <p:grpSp>
        <p:nvGrpSpPr>
          <p:cNvPr id="24" name="Group 124"/>
          <p:cNvGrpSpPr/>
          <p:nvPr/>
        </p:nvGrpSpPr>
        <p:grpSpPr>
          <a:xfrm>
            <a:off x="1905000" y="3241434"/>
            <a:ext cx="3294185" cy="2766642"/>
            <a:chOff x="1905000" y="3241434"/>
            <a:chExt cx="3294185" cy="2766642"/>
          </a:xfrm>
        </p:grpSpPr>
        <p:sp>
          <p:nvSpPr>
            <p:cNvPr id="90" name="Freeform 89"/>
            <p:cNvSpPr/>
            <p:nvPr/>
          </p:nvSpPr>
          <p:spPr>
            <a:xfrm>
              <a:off x="2819400" y="3241434"/>
              <a:ext cx="158261" cy="304800"/>
            </a:xfrm>
            <a:custGeom>
              <a:avLst/>
              <a:gdLst>
                <a:gd name="connsiteX0" fmla="*/ 158261 w 158261"/>
                <a:gd name="connsiteY0" fmla="*/ 0 h 293077"/>
                <a:gd name="connsiteX1" fmla="*/ 0 w 158261"/>
                <a:gd name="connsiteY1" fmla="*/ 0 h 293077"/>
                <a:gd name="connsiteX2" fmla="*/ 5861 w 158261"/>
                <a:gd name="connsiteY2" fmla="*/ 293077 h 293077"/>
                <a:gd name="connsiteX3" fmla="*/ 158261 w 158261"/>
                <a:gd name="connsiteY3" fmla="*/ 293077 h 29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261" h="293077">
                  <a:moveTo>
                    <a:pt x="158261" y="0"/>
                  </a:moveTo>
                  <a:lnTo>
                    <a:pt x="0" y="0"/>
                  </a:lnTo>
                  <a:lnTo>
                    <a:pt x="5861" y="293077"/>
                  </a:lnTo>
                  <a:lnTo>
                    <a:pt x="158261" y="293077"/>
                  </a:lnTo>
                </a:path>
              </a:pathLst>
            </a:cu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Freeform 90"/>
            <p:cNvSpPr/>
            <p:nvPr/>
          </p:nvSpPr>
          <p:spPr>
            <a:xfrm flipH="1">
              <a:off x="1905000" y="3241434"/>
              <a:ext cx="158261" cy="304800"/>
            </a:xfrm>
            <a:custGeom>
              <a:avLst/>
              <a:gdLst>
                <a:gd name="connsiteX0" fmla="*/ 158261 w 158261"/>
                <a:gd name="connsiteY0" fmla="*/ 0 h 293077"/>
                <a:gd name="connsiteX1" fmla="*/ 0 w 158261"/>
                <a:gd name="connsiteY1" fmla="*/ 0 h 293077"/>
                <a:gd name="connsiteX2" fmla="*/ 5861 w 158261"/>
                <a:gd name="connsiteY2" fmla="*/ 293077 h 293077"/>
                <a:gd name="connsiteX3" fmla="*/ 158261 w 158261"/>
                <a:gd name="connsiteY3" fmla="*/ 293077 h 29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261" h="293077">
                  <a:moveTo>
                    <a:pt x="158261" y="0"/>
                  </a:moveTo>
                  <a:lnTo>
                    <a:pt x="0" y="0"/>
                  </a:lnTo>
                  <a:lnTo>
                    <a:pt x="5861" y="293077"/>
                  </a:lnTo>
                  <a:lnTo>
                    <a:pt x="158261" y="293077"/>
                  </a:lnTo>
                </a:path>
              </a:pathLst>
            </a:cu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Freeform 91"/>
            <p:cNvSpPr/>
            <p:nvPr/>
          </p:nvSpPr>
          <p:spPr>
            <a:xfrm>
              <a:off x="5040924" y="5703276"/>
              <a:ext cx="158261" cy="304800"/>
            </a:xfrm>
            <a:custGeom>
              <a:avLst/>
              <a:gdLst>
                <a:gd name="connsiteX0" fmla="*/ 158261 w 158261"/>
                <a:gd name="connsiteY0" fmla="*/ 0 h 293077"/>
                <a:gd name="connsiteX1" fmla="*/ 0 w 158261"/>
                <a:gd name="connsiteY1" fmla="*/ 0 h 293077"/>
                <a:gd name="connsiteX2" fmla="*/ 5861 w 158261"/>
                <a:gd name="connsiteY2" fmla="*/ 293077 h 293077"/>
                <a:gd name="connsiteX3" fmla="*/ 158261 w 158261"/>
                <a:gd name="connsiteY3" fmla="*/ 293077 h 29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261" h="293077">
                  <a:moveTo>
                    <a:pt x="158261" y="0"/>
                  </a:moveTo>
                  <a:lnTo>
                    <a:pt x="0" y="0"/>
                  </a:lnTo>
                  <a:lnTo>
                    <a:pt x="5861" y="293077"/>
                  </a:lnTo>
                  <a:lnTo>
                    <a:pt x="158261" y="293077"/>
                  </a:lnTo>
                </a:path>
              </a:pathLst>
            </a:cu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 92"/>
            <p:cNvSpPr/>
            <p:nvPr/>
          </p:nvSpPr>
          <p:spPr>
            <a:xfrm flipH="1">
              <a:off x="2907324" y="5703276"/>
              <a:ext cx="158261" cy="304800"/>
            </a:xfrm>
            <a:custGeom>
              <a:avLst/>
              <a:gdLst>
                <a:gd name="connsiteX0" fmla="*/ 158261 w 158261"/>
                <a:gd name="connsiteY0" fmla="*/ 0 h 293077"/>
                <a:gd name="connsiteX1" fmla="*/ 0 w 158261"/>
                <a:gd name="connsiteY1" fmla="*/ 0 h 293077"/>
                <a:gd name="connsiteX2" fmla="*/ 5861 w 158261"/>
                <a:gd name="connsiteY2" fmla="*/ 293077 h 293077"/>
                <a:gd name="connsiteX3" fmla="*/ 158261 w 158261"/>
                <a:gd name="connsiteY3" fmla="*/ 293077 h 29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261" h="293077">
                  <a:moveTo>
                    <a:pt x="158261" y="0"/>
                  </a:moveTo>
                  <a:lnTo>
                    <a:pt x="0" y="0"/>
                  </a:lnTo>
                  <a:lnTo>
                    <a:pt x="5861" y="293077"/>
                  </a:lnTo>
                  <a:lnTo>
                    <a:pt x="158261" y="293077"/>
                  </a:lnTo>
                </a:path>
              </a:pathLst>
            </a:cu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0" name="Straight Connector 99"/>
            <p:cNvCxnSpPr>
              <a:stCxn id="91" idx="2"/>
            </p:cNvCxnSpPr>
            <p:nvPr/>
          </p:nvCxnSpPr>
          <p:spPr>
            <a:xfrm>
              <a:off x="2057400" y="3546234"/>
              <a:ext cx="1066800" cy="1178166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>
              <a:stCxn id="90" idx="2"/>
            </p:cNvCxnSpPr>
            <p:nvPr/>
          </p:nvCxnSpPr>
          <p:spPr>
            <a:xfrm>
              <a:off x="2825261" y="3546234"/>
              <a:ext cx="298939" cy="1178166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>
              <a:stCxn id="93" idx="1"/>
            </p:cNvCxnSpPr>
            <p:nvPr/>
          </p:nvCxnSpPr>
          <p:spPr>
            <a:xfrm flipV="1">
              <a:off x="3065585" y="4724400"/>
              <a:ext cx="58615" cy="978876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>
              <a:stCxn id="92" idx="1"/>
            </p:cNvCxnSpPr>
            <p:nvPr/>
          </p:nvCxnSpPr>
          <p:spPr>
            <a:xfrm flipH="1" flipV="1">
              <a:off x="3124200" y="4724400"/>
              <a:ext cx="1916724" cy="978876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Rectangle 58"/>
            <p:cNvSpPr/>
            <p:nvPr/>
          </p:nvSpPr>
          <p:spPr>
            <a:xfrm>
              <a:off x="2395257" y="4577714"/>
              <a:ext cx="65274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400" dirty="0">
                  <a:solidFill>
                    <a:srgbClr val="0070C0"/>
                  </a:solidFill>
                </a:rPr>
                <a:t>Debits</a:t>
              </a:r>
            </a:p>
          </p:txBody>
        </p:sp>
        <p:sp>
          <p:nvSpPr>
            <p:cNvPr id="58" name="Rectangle 7"/>
            <p:cNvSpPr>
              <a:spLocks noChangeArrowheads="1"/>
            </p:cNvSpPr>
            <p:nvPr/>
          </p:nvSpPr>
          <p:spPr bwMode="auto">
            <a:xfrm>
              <a:off x="3002280" y="4602480"/>
              <a:ext cx="274320" cy="27432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2</a:t>
              </a:r>
            </a:p>
          </p:txBody>
        </p:sp>
      </p:grpSp>
      <p:grpSp>
        <p:nvGrpSpPr>
          <p:cNvPr id="29" name="Group 125"/>
          <p:cNvGrpSpPr/>
          <p:nvPr/>
        </p:nvGrpSpPr>
        <p:grpSpPr>
          <a:xfrm>
            <a:off x="5128846" y="4343400"/>
            <a:ext cx="3862754" cy="1705708"/>
            <a:chOff x="5128846" y="4343400"/>
            <a:chExt cx="3862754" cy="1705708"/>
          </a:xfrm>
        </p:grpSpPr>
        <p:sp>
          <p:nvSpPr>
            <p:cNvPr id="108" name="Freeform 107"/>
            <p:cNvSpPr/>
            <p:nvPr/>
          </p:nvSpPr>
          <p:spPr>
            <a:xfrm>
              <a:off x="5128846" y="4343400"/>
              <a:ext cx="1225062" cy="1705708"/>
            </a:xfrm>
            <a:custGeom>
              <a:avLst/>
              <a:gdLst>
                <a:gd name="connsiteX0" fmla="*/ 0 w 1225062"/>
                <a:gd name="connsiteY0" fmla="*/ 0 h 1705708"/>
                <a:gd name="connsiteX1" fmla="*/ 1225062 w 1225062"/>
                <a:gd name="connsiteY1" fmla="*/ 386862 h 1705708"/>
                <a:gd name="connsiteX2" fmla="*/ 345831 w 1225062"/>
                <a:gd name="connsiteY2" fmla="*/ 1705708 h 1705708"/>
                <a:gd name="connsiteX3" fmla="*/ 339969 w 1225062"/>
                <a:gd name="connsiteY3" fmla="*/ 1705708 h 1705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5062" h="1705708">
                  <a:moveTo>
                    <a:pt x="0" y="0"/>
                  </a:moveTo>
                  <a:lnTo>
                    <a:pt x="1225062" y="386862"/>
                  </a:lnTo>
                  <a:lnTo>
                    <a:pt x="345831" y="1705708"/>
                  </a:lnTo>
                  <a:lnTo>
                    <a:pt x="339969" y="1705708"/>
                  </a:lnTo>
                </a:path>
              </a:pathLst>
            </a:cu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6477000" y="4572000"/>
              <a:ext cx="2514600" cy="467820"/>
            </a:xfrm>
            <a:prstGeom prst="rect">
              <a:avLst/>
            </a:prstGeom>
            <a:noFill/>
          </p:spPr>
          <p:txBody>
            <a:bodyPr wrap="square" lIns="18288" tIns="18288" rIns="18288" bIns="18288">
              <a:spAutoFit/>
            </a:bodyPr>
            <a:lstStyle/>
            <a:p>
              <a:r>
                <a:rPr lang="en-US" sz="1400" dirty="0">
                  <a:solidFill>
                    <a:srgbClr val="0070C0"/>
                  </a:solidFill>
                </a:rPr>
                <a:t>Cash Short (a Debit) </a:t>
              </a:r>
              <a:br>
                <a:rPr lang="en-US" sz="1400" dirty="0">
                  <a:solidFill>
                    <a:srgbClr val="0070C0"/>
                  </a:solidFill>
                </a:rPr>
              </a:br>
              <a:r>
                <a:rPr lang="en-US" sz="1400" dirty="0">
                  <a:solidFill>
                    <a:srgbClr val="0070C0"/>
                  </a:solidFill>
                </a:rPr>
                <a:t>or Cash Over (a Credit)</a:t>
              </a:r>
            </a:p>
          </p:txBody>
        </p:sp>
        <p:sp>
          <p:nvSpPr>
            <p:cNvPr id="66" name="Rectangle 7"/>
            <p:cNvSpPr>
              <a:spLocks noChangeArrowheads="1"/>
            </p:cNvSpPr>
            <p:nvPr/>
          </p:nvSpPr>
          <p:spPr bwMode="auto">
            <a:xfrm>
              <a:off x="6202680" y="4602480"/>
              <a:ext cx="274320" cy="27432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3</a:t>
              </a:r>
            </a:p>
          </p:txBody>
        </p:sp>
      </p:grpSp>
      <p:grpSp>
        <p:nvGrpSpPr>
          <p:cNvPr id="30" name="Group 126"/>
          <p:cNvGrpSpPr/>
          <p:nvPr/>
        </p:nvGrpSpPr>
        <p:grpSpPr>
          <a:xfrm>
            <a:off x="4466923" y="4495800"/>
            <a:ext cx="1476677" cy="1737360"/>
            <a:chOff x="4466923" y="4495800"/>
            <a:chExt cx="1476677" cy="1737360"/>
          </a:xfrm>
        </p:grpSpPr>
        <p:cxnSp>
          <p:nvCxnSpPr>
            <p:cNvPr id="114" name="Straight Arrow Connector 113"/>
            <p:cNvCxnSpPr/>
            <p:nvPr/>
          </p:nvCxnSpPr>
          <p:spPr>
            <a:xfrm>
              <a:off x="5120640" y="4495800"/>
              <a:ext cx="822960" cy="173736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Rectangle 77"/>
            <p:cNvSpPr/>
            <p:nvPr/>
          </p:nvSpPr>
          <p:spPr>
            <a:xfrm>
              <a:off x="4466923" y="4577714"/>
              <a:ext cx="62792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1400" dirty="0">
                  <a:solidFill>
                    <a:srgbClr val="0070C0"/>
                  </a:solidFill>
                </a:rPr>
                <a:t>Credit</a:t>
              </a:r>
            </a:p>
          </p:txBody>
        </p:sp>
        <p:sp>
          <p:nvSpPr>
            <p:cNvPr id="79" name="Rectangle 7"/>
            <p:cNvSpPr>
              <a:spLocks noChangeArrowheads="1"/>
            </p:cNvSpPr>
            <p:nvPr/>
          </p:nvSpPr>
          <p:spPr bwMode="auto">
            <a:xfrm>
              <a:off x="5094852" y="4602480"/>
              <a:ext cx="274320" cy="27432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4</a:t>
              </a: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Lesson 5-4 </a:t>
            </a:r>
            <a:r>
              <a:rPr lang="en-US" dirty="0"/>
              <a:t>Audit Your Understanding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1.	</a:t>
            </a:r>
            <a:r>
              <a:rPr lang="en-US" dirty="0"/>
              <a:t>Why do businesses use petty cash funds?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2514600"/>
            <a:ext cx="7315200" cy="27432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>
                <a:tab pos="152400" algn="l"/>
                <a:tab pos="304800" algn="l"/>
                <a:tab pos="3048000" algn="l"/>
                <a:tab pos="3200400" algn="l"/>
                <a:tab pos="457200" algn="l"/>
              </a:tabLst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For making small cash payments for which writing a check is not time- or cost-effective</a:t>
            </a:r>
            <a:endParaRPr lang="en-US" sz="3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lowchart: Delay 7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5-4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Lesson 5-4 </a:t>
            </a:r>
            <a:r>
              <a:rPr lang="en-US" dirty="0"/>
              <a:t>Audit Your Understanding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2.	</a:t>
            </a:r>
            <a:r>
              <a:rPr lang="en-US" dirty="0"/>
              <a:t>Why is Cash rather than Petty Cash credited when a petty cash fund is replenished?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FCD2455E-EC1D-45EA-B6B2-90AB88848CFD}" type="slidenum">
              <a:rPr lang="en-US" smtClean="0"/>
              <a:pPr/>
              <a:t>47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429000"/>
            <a:ext cx="7315200" cy="2697163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>
              <a:spcBef>
                <a:spcPct val="20000"/>
              </a:spcBef>
              <a:buClr>
                <a:srgbClr val="FF0000"/>
              </a:buClr>
            </a:pP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The check issued to replenish petty cash is a credit to </a:t>
            </a:r>
            <a:r>
              <a:rPr lang="en-US" sz="3200" i="1" dirty="0">
                <a:solidFill>
                  <a:srgbClr val="000000"/>
                </a:solidFill>
                <a:ea typeface="Calibri"/>
                <a:cs typeface="MyriadPro-Regular"/>
              </a:rPr>
              <a:t>Cash</a:t>
            </a: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 and does not affect </a:t>
            </a:r>
            <a:r>
              <a:rPr lang="en-US" sz="3200" i="1" dirty="0">
                <a:solidFill>
                  <a:srgbClr val="000000"/>
                </a:solidFill>
                <a:ea typeface="Calibri"/>
                <a:cs typeface="MyriadPro-Regular"/>
              </a:rPr>
              <a:t>Petty Cash</a:t>
            </a:r>
            <a:r>
              <a:rPr lang="en-US" sz="3200" dirty="0">
                <a:solidFill>
                  <a:srgbClr val="000000"/>
                </a:solidFill>
                <a:ea typeface="Times New Roman"/>
                <a:cs typeface="Times-Roman"/>
              </a:rPr>
              <a:t>.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rPr>
              <a:t>	</a:t>
            </a:r>
          </a:p>
        </p:txBody>
      </p:sp>
      <p:sp>
        <p:nvSpPr>
          <p:cNvPr id="8" name="Flowchart: Delay 7"/>
          <p:cNvSpPr/>
          <p:nvPr/>
        </p:nvSpPr>
        <p:spPr>
          <a:xfrm rot="5400000">
            <a:off x="8282940" y="-403860"/>
            <a:ext cx="381000" cy="1188720"/>
          </a:xfrm>
          <a:prstGeom prst="flowChartDelay">
            <a:avLst/>
          </a:prstGeom>
          <a:solidFill>
            <a:schemeClr val="accent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049286" y="0"/>
            <a:ext cx="848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Lesson 5-4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/>
              <a:t>work together 5-4</a:t>
            </a:r>
            <a:br>
              <a:rPr lang="en-US"/>
            </a:br>
            <a:r>
              <a:rPr lang="en-US"/>
              <a:t>on your own 5-4</a:t>
            </a:r>
          </a:p>
        </p:txBody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676400"/>
            <a:ext cx="7772400" cy="4800600"/>
          </a:xfrm>
        </p:spPr>
        <p:txBody>
          <a:bodyPr/>
          <a:lstStyle/>
          <a:p>
            <a:pPr eaLnBrk="1" hangingPunct="1"/>
            <a:r>
              <a:rPr lang="en-US" dirty="0"/>
              <a:t>Open work-own 5-4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work together will be started in class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Complete on your own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Submit when finished</a:t>
            </a:r>
          </a:p>
        </p:txBody>
      </p:sp>
    </p:spTree>
  </p:cSld>
  <p:clrMapOvr>
    <a:masterClrMapping/>
  </p:clrMapOvr>
  <p:transition>
    <p:wipe dir="r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Application Problems</a:t>
            </a:r>
          </a:p>
        </p:txBody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676400"/>
            <a:ext cx="7772400" cy="4800600"/>
          </a:xfrm>
        </p:spPr>
        <p:txBody>
          <a:bodyPr/>
          <a:lstStyle/>
          <a:p>
            <a:pPr eaLnBrk="1" hangingPunct="1"/>
            <a:r>
              <a:rPr lang="en-US" dirty="0"/>
              <a:t>Complete the following Application Problems</a:t>
            </a:r>
          </a:p>
          <a:p>
            <a:pPr lvl="1" eaLnBrk="1" hangingPunct="1">
              <a:buFont typeface="Wingdings" pitchFamily="2" charset="2"/>
              <a:buNone/>
            </a:pPr>
            <a:endParaRPr lang="en-US" dirty="0"/>
          </a:p>
          <a:p>
            <a:pPr lvl="1" eaLnBrk="1" hangingPunct="1"/>
            <a:r>
              <a:rPr lang="en-US" sz="2400" dirty="0"/>
              <a:t>5-3</a:t>
            </a:r>
          </a:p>
          <a:p>
            <a:pPr lvl="2"/>
            <a:r>
              <a:rPr lang="en-US" dirty="0"/>
              <a:t>Self Correcting Excel Problem</a:t>
            </a:r>
          </a:p>
          <a:p>
            <a:pPr lvl="1" eaLnBrk="1" hangingPunct="1"/>
            <a:r>
              <a:rPr lang="en-US" sz="2400" dirty="0"/>
              <a:t>5-4</a:t>
            </a:r>
          </a:p>
          <a:p>
            <a:pPr lvl="2"/>
            <a:r>
              <a:rPr lang="en-US" dirty="0"/>
              <a:t>Excel Problem</a:t>
            </a:r>
          </a:p>
          <a:p>
            <a:pPr lvl="2"/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Deposit Recorded on a Check Stub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LO1</a:t>
            </a:r>
            <a:endParaRPr lang="en-US" dirty="0"/>
          </a:p>
        </p:txBody>
      </p:sp>
      <p:grpSp>
        <p:nvGrpSpPr>
          <p:cNvPr id="2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4" name="Flowchart: Delay 13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  <p:pic>
        <p:nvPicPr>
          <p:cNvPr id="10" name="Picture 9" descr="Chapter 5_Page 123_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28775" y="3409950"/>
            <a:ext cx="5860952" cy="2743200"/>
          </a:xfrm>
          <a:prstGeom prst="rect">
            <a:avLst/>
          </a:prstGeom>
        </p:spPr>
      </p:pic>
      <p:pic>
        <p:nvPicPr>
          <p:cNvPr id="16" name="Picture 15" descr="Chapter 5_Page 123_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0755" y="1600200"/>
            <a:ext cx="2675845" cy="2743200"/>
          </a:xfrm>
          <a:prstGeom prst="rect">
            <a:avLst/>
          </a:prstGeom>
        </p:spPr>
      </p:pic>
      <p:sp>
        <p:nvSpPr>
          <p:cNvPr id="22" name="Rectangle 27"/>
          <p:cNvSpPr>
            <a:spLocks noChangeArrowheads="1"/>
          </p:cNvSpPr>
          <p:nvPr/>
        </p:nvSpPr>
        <p:spPr bwMode="auto">
          <a:xfrm>
            <a:off x="3429000" y="1600200"/>
            <a:ext cx="57150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/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	</a:t>
            </a:r>
            <a:r>
              <a:rPr lang="en-US" sz="2000" dirty="0"/>
              <a:t>Write balance brought forward on the check stub.</a:t>
            </a:r>
          </a:p>
        </p:txBody>
      </p:sp>
      <p:sp>
        <p:nvSpPr>
          <p:cNvPr id="23" name="Rectangle 29"/>
          <p:cNvSpPr>
            <a:spLocks noChangeArrowheads="1"/>
          </p:cNvSpPr>
          <p:nvPr/>
        </p:nvSpPr>
        <p:spPr bwMode="auto">
          <a:xfrm>
            <a:off x="3429000" y="1974830"/>
            <a:ext cx="720705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</a:t>
            </a:r>
            <a:r>
              <a:rPr lang="en-US" sz="2000" dirty="0"/>
              <a:t>Write the date of the deposit on the stub.</a:t>
            </a:r>
          </a:p>
        </p:txBody>
      </p:sp>
      <p:sp>
        <p:nvSpPr>
          <p:cNvPr id="24" name="Rectangle 30"/>
          <p:cNvSpPr>
            <a:spLocks noChangeArrowheads="1"/>
          </p:cNvSpPr>
          <p:nvPr/>
        </p:nvSpPr>
        <p:spPr bwMode="auto">
          <a:xfrm>
            <a:off x="3429000" y="2349460"/>
            <a:ext cx="565300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	</a:t>
            </a:r>
            <a:r>
              <a:rPr lang="en-US" sz="2000" dirty="0"/>
              <a:t>Write the amount of the deposit on the stub.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228600" y="1752600"/>
            <a:ext cx="2362200" cy="990600"/>
            <a:chOff x="228600" y="1752600"/>
            <a:chExt cx="2362200" cy="990600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381000" y="1905000"/>
              <a:ext cx="2209800" cy="8382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7"/>
            <p:cNvSpPr>
              <a:spLocks noChangeArrowheads="1"/>
            </p:cNvSpPr>
            <p:nvPr/>
          </p:nvSpPr>
          <p:spPr bwMode="auto">
            <a:xfrm>
              <a:off x="228600" y="17526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1</a:t>
              </a:r>
            </a:p>
          </p:txBody>
        </p:sp>
      </p:grpSp>
      <p:sp>
        <p:nvSpPr>
          <p:cNvPr id="43" name="Rectangle 30"/>
          <p:cNvSpPr>
            <a:spLocks noChangeArrowheads="1"/>
          </p:cNvSpPr>
          <p:nvPr/>
        </p:nvSpPr>
        <p:spPr bwMode="auto">
          <a:xfrm>
            <a:off x="3429000" y="2724090"/>
            <a:ext cx="400421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</a:pP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	</a:t>
            </a:r>
            <a:r>
              <a:rPr lang="en-US" sz="2000" dirty="0"/>
              <a:t>Calculate the subtotal. 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2095500" y="3213100"/>
            <a:ext cx="3263900" cy="886460"/>
            <a:chOff x="2095500" y="3213100"/>
            <a:chExt cx="3263900" cy="886460"/>
          </a:xfrm>
        </p:grpSpPr>
        <p:sp>
          <p:nvSpPr>
            <p:cNvPr id="44" name="Freeform 43"/>
            <p:cNvSpPr/>
            <p:nvPr/>
          </p:nvSpPr>
          <p:spPr>
            <a:xfrm>
              <a:off x="2095500" y="3213100"/>
              <a:ext cx="3263900" cy="774700"/>
            </a:xfrm>
            <a:custGeom>
              <a:avLst/>
              <a:gdLst>
                <a:gd name="connsiteX0" fmla="*/ 3263900 w 3263900"/>
                <a:gd name="connsiteY0" fmla="*/ 762000 h 774700"/>
                <a:gd name="connsiteX1" fmla="*/ 190500 w 3263900"/>
                <a:gd name="connsiteY1" fmla="*/ 774700 h 774700"/>
                <a:gd name="connsiteX2" fmla="*/ 0 w 3263900"/>
                <a:gd name="connsiteY2" fmla="*/ 0 h 77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63900" h="774700">
                  <a:moveTo>
                    <a:pt x="3263900" y="762000"/>
                  </a:moveTo>
                  <a:lnTo>
                    <a:pt x="190500" y="774700"/>
                  </a:lnTo>
                  <a:lnTo>
                    <a:pt x="0" y="0"/>
                  </a:lnTo>
                </a:path>
              </a:pathLst>
            </a:cu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8"/>
            <p:cNvSpPr>
              <a:spLocks noChangeArrowheads="1"/>
            </p:cNvSpPr>
            <p:nvPr/>
          </p:nvSpPr>
          <p:spPr bwMode="auto">
            <a:xfrm>
              <a:off x="2133600" y="37338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2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136900" y="2997200"/>
            <a:ext cx="4696460" cy="2654300"/>
            <a:chOff x="3136900" y="2997200"/>
            <a:chExt cx="4696460" cy="2654300"/>
          </a:xfrm>
        </p:grpSpPr>
        <p:sp>
          <p:nvSpPr>
            <p:cNvPr id="48" name="Freeform 47"/>
            <p:cNvSpPr/>
            <p:nvPr/>
          </p:nvSpPr>
          <p:spPr>
            <a:xfrm>
              <a:off x="3136900" y="2997200"/>
              <a:ext cx="4559300" cy="2654300"/>
            </a:xfrm>
            <a:custGeom>
              <a:avLst/>
              <a:gdLst>
                <a:gd name="connsiteX0" fmla="*/ 0 w 4559300"/>
                <a:gd name="connsiteY0" fmla="*/ 0 h 2654300"/>
                <a:gd name="connsiteX1" fmla="*/ 4546600 w 4559300"/>
                <a:gd name="connsiteY1" fmla="*/ 914400 h 2654300"/>
                <a:gd name="connsiteX2" fmla="*/ 4559300 w 4559300"/>
                <a:gd name="connsiteY2" fmla="*/ 2654300 h 2654300"/>
                <a:gd name="connsiteX3" fmla="*/ 4330700 w 4559300"/>
                <a:gd name="connsiteY3" fmla="*/ 2654300 h 265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9300" h="2654300">
                  <a:moveTo>
                    <a:pt x="0" y="0"/>
                  </a:moveTo>
                  <a:lnTo>
                    <a:pt x="4546600" y="914400"/>
                  </a:lnTo>
                  <a:cubicBezTo>
                    <a:pt x="4550833" y="1494367"/>
                    <a:pt x="4555067" y="2074333"/>
                    <a:pt x="4559300" y="2654300"/>
                  </a:cubicBezTo>
                  <a:lnTo>
                    <a:pt x="4330700" y="2654300"/>
                  </a:lnTo>
                </a:path>
              </a:pathLst>
            </a:cu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9"/>
            <p:cNvSpPr>
              <a:spLocks noChangeArrowheads="1"/>
            </p:cNvSpPr>
            <p:nvPr/>
          </p:nvSpPr>
          <p:spPr bwMode="auto">
            <a:xfrm>
              <a:off x="7467600" y="37338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3</a:t>
              </a: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3124200" y="3200400"/>
            <a:ext cx="1051560" cy="594360"/>
            <a:chOff x="3124200" y="3200400"/>
            <a:chExt cx="1051560" cy="594360"/>
          </a:xfrm>
        </p:grpSpPr>
        <p:cxnSp>
          <p:nvCxnSpPr>
            <p:cNvPr id="50" name="Straight Arrow Connector 49"/>
            <p:cNvCxnSpPr/>
            <p:nvPr/>
          </p:nvCxnSpPr>
          <p:spPr>
            <a:xfrm flipH="1" flipV="1">
              <a:off x="3124200" y="3200400"/>
              <a:ext cx="838200" cy="3810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7"/>
            <p:cNvSpPr>
              <a:spLocks noChangeArrowheads="1"/>
            </p:cNvSpPr>
            <p:nvPr/>
          </p:nvSpPr>
          <p:spPr bwMode="auto">
            <a:xfrm>
              <a:off x="3810000" y="34290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/>
                <a:t>4</a:t>
              </a: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utoUpdateAnimBg="0"/>
      <p:bldP spid="23" grpId="0" autoUpdateAnimBg="0"/>
      <p:bldP spid="24" grpId="0" autoUpdateAnimBg="0"/>
      <p:bldP spid="43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Endorsement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signature or stamp on the back of a check transferring ownership is called an </a:t>
            </a:r>
            <a:r>
              <a:rPr lang="en-US" b="1" dirty="0">
                <a:solidFill>
                  <a:srgbClr val="0070C0"/>
                </a:solidFill>
              </a:rPr>
              <a:t>endorsement</a:t>
            </a:r>
            <a:r>
              <a:rPr lang="en-US" dirty="0"/>
              <a:t>.</a:t>
            </a:r>
          </a:p>
          <a:p>
            <a:r>
              <a:rPr lang="en-US" dirty="0"/>
              <a:t>Three types of commonly used endorsements</a:t>
            </a:r>
          </a:p>
          <a:p>
            <a:pPr lvl="1"/>
            <a:r>
              <a:rPr lang="en-US" dirty="0"/>
              <a:t>Blank endorsement</a:t>
            </a:r>
          </a:p>
          <a:p>
            <a:pPr lvl="1"/>
            <a:r>
              <a:rPr lang="en-US" dirty="0"/>
              <a:t>Special endorsement</a:t>
            </a:r>
          </a:p>
          <a:p>
            <a:pPr lvl="1"/>
            <a:r>
              <a:rPr lang="en-US" dirty="0"/>
              <a:t>Restrictive endorsement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LO2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</p:spTree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Blank Endorsement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endorsement consisting only of the endorser’s signature is called a </a:t>
            </a:r>
            <a:r>
              <a:rPr lang="en-US" b="1" dirty="0">
                <a:solidFill>
                  <a:srgbClr val="0070C0"/>
                </a:solidFill>
              </a:rPr>
              <a:t>blank endorsement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LO2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  <p:pic>
        <p:nvPicPr>
          <p:cNvPr id="15" name="Picture 14" descr="Chapter 5_Page 124_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48275" y="3419475"/>
            <a:ext cx="2968670" cy="22860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Endorsement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endorsement indicating a new owner of a check is called a </a:t>
            </a:r>
            <a:r>
              <a:rPr lang="en-US" b="1" dirty="0">
                <a:solidFill>
                  <a:srgbClr val="0070C0"/>
                </a:solidFill>
              </a:rPr>
              <a:t>special endorsement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A special endorsement is sometimes known as an </a:t>
            </a:r>
            <a:r>
              <a:rPr lang="en-US" i="1" dirty="0">
                <a:solidFill>
                  <a:srgbClr val="0070C0"/>
                </a:solidFill>
              </a:rPr>
              <a:t>endorsement in full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LO2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  <p:pic>
        <p:nvPicPr>
          <p:cNvPr id="17" name="Picture 16" descr="Chapter 5_Page 124_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38750" y="3419475"/>
            <a:ext cx="2973049" cy="22860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Restrictive Endorsement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endorsement restricting further transfer of a check’s ownership is called a </a:t>
            </a:r>
            <a:r>
              <a:rPr lang="en-US" b="1" dirty="0">
                <a:solidFill>
                  <a:srgbClr val="0070C0"/>
                </a:solidFill>
              </a:rPr>
              <a:t>restrictive endorsement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FCD2455E-EC1D-45EA-B6B2-90AB88848CF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LO2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Lesson 5-1</a:t>
              </a:r>
            </a:p>
          </p:txBody>
        </p:sp>
      </p:grpSp>
      <p:pic>
        <p:nvPicPr>
          <p:cNvPr id="18" name="Picture 17" descr="Chapter 5_Page 12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67325" y="3419475"/>
            <a:ext cx="2952493" cy="22860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C13B927D0F9B24F9A8549328320DE96" ma:contentTypeVersion="3" ma:contentTypeDescription="Create a new document." ma:contentTypeScope="" ma:versionID="c587ee95acd453a4f428ec6fd283fd7e">
  <xsd:schema xmlns:xsd="http://www.w3.org/2001/XMLSchema" xmlns:xs="http://www.w3.org/2001/XMLSchema" xmlns:p="http://schemas.microsoft.com/office/2006/metadata/properties" xmlns:ns2="93a3a46d-073c-4d11-b89a-b78f548e1217" targetNamespace="http://schemas.microsoft.com/office/2006/metadata/properties" ma:root="true" ma:fieldsID="396069a6e6bac8a42428bda4abf59bce" ns2:_="">
    <xsd:import namespace="93a3a46d-073c-4d11-b89a-b78f548e12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a3a46d-073c-4d11-b89a-b78f548e12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D0BAB1E-EB11-4811-89D6-B9C1EFD84077}"/>
</file>

<file path=customXml/itemProps2.xml><?xml version="1.0" encoding="utf-8"?>
<ds:datastoreItem xmlns:ds="http://schemas.openxmlformats.org/officeDocument/2006/customXml" ds:itemID="{F1DE8B9A-8877-4B15-BF08-401870849AD0}"/>
</file>

<file path=customXml/itemProps3.xml><?xml version="1.0" encoding="utf-8"?>
<ds:datastoreItem xmlns:ds="http://schemas.openxmlformats.org/officeDocument/2006/customXml" ds:itemID="{C5F5378A-6DFD-4B25-B0C6-CF427B4FF4E6}"/>
</file>

<file path=docProps/app.xml><?xml version="1.0" encoding="utf-8"?>
<Properties xmlns="http://schemas.openxmlformats.org/officeDocument/2006/extended-properties" xmlns:vt="http://schemas.openxmlformats.org/officeDocument/2006/docPropsVTypes">
  <TotalTime>3913</TotalTime>
  <Words>2853</Words>
  <Application>Microsoft Office PowerPoint</Application>
  <PresentationFormat>On-screen Show (4:3)</PresentationFormat>
  <Paragraphs>499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Arial</vt:lpstr>
      <vt:lpstr>Calibri</vt:lpstr>
      <vt:lpstr>MyriadPro-Regular</vt:lpstr>
      <vt:lpstr>Wingdings</vt:lpstr>
      <vt:lpstr>Office Theme</vt:lpstr>
      <vt:lpstr>Custom Design</vt:lpstr>
      <vt:lpstr>PowerPoint Presentation</vt:lpstr>
      <vt:lpstr>How Businesses Use Cash</vt:lpstr>
      <vt:lpstr>Checking Account</vt:lpstr>
      <vt:lpstr>Depositing Cash</vt:lpstr>
      <vt:lpstr>Deposit Recorded on a Check Stub</vt:lpstr>
      <vt:lpstr>Endorsement</vt:lpstr>
      <vt:lpstr>Blank Endorsement</vt:lpstr>
      <vt:lpstr>Special Endorsement</vt:lpstr>
      <vt:lpstr>Restrictive Endorsement</vt:lpstr>
      <vt:lpstr>Completed Check Stub and Check</vt:lpstr>
      <vt:lpstr>Completed Check Stub and Check</vt:lpstr>
      <vt:lpstr>Recording a Voided Check</vt:lpstr>
      <vt:lpstr>Lesson 5-1 Audit Your Understanding</vt:lpstr>
      <vt:lpstr>Lesson 5-1 Audit Your Understanding</vt:lpstr>
      <vt:lpstr>Lesson 5-1 Audit Your Understanding</vt:lpstr>
      <vt:lpstr>work together 5-1 on your own 5-1</vt:lpstr>
      <vt:lpstr>PowerPoint Presentation</vt:lpstr>
      <vt:lpstr>Bank Statement</vt:lpstr>
      <vt:lpstr>Bank Statement Reconciliation</vt:lpstr>
      <vt:lpstr>Recording a Bank Service Charge  on a Check Stub</vt:lpstr>
      <vt:lpstr>Journalizing a Bank Service Charge</vt:lpstr>
      <vt:lpstr>Lesson 5-2 Audit Your Understanding</vt:lpstr>
      <vt:lpstr>Lesson 5-2 Audit Your Understanding</vt:lpstr>
      <vt:lpstr>work together 5-2 on your own 5-2</vt:lpstr>
      <vt:lpstr>Application Problems</vt:lpstr>
      <vt:lpstr>PowerPoint Presentation</vt:lpstr>
      <vt:lpstr>Recording a Dishonored Check  on a Check Stub</vt:lpstr>
      <vt:lpstr>Recording a Dishonored Check  on a Check Stub</vt:lpstr>
      <vt:lpstr>Journalizing a Dishonored Check</vt:lpstr>
      <vt:lpstr>Journalizing an Electronic Funds Transfer</vt:lpstr>
      <vt:lpstr>Journalizing an Electronic Funds Transfer</vt:lpstr>
      <vt:lpstr>Journalizing a Debit Card Transaction</vt:lpstr>
      <vt:lpstr>Journalizing a Debit Card Transaction</vt:lpstr>
      <vt:lpstr>Lesson 5-3 Audit Your Understanding</vt:lpstr>
      <vt:lpstr>Lesson 5-3 Audit Your Understanding</vt:lpstr>
      <vt:lpstr>Lesson 5-3 Audit Your Understanding</vt:lpstr>
      <vt:lpstr>work together 5-3 on your own 5-3</vt:lpstr>
      <vt:lpstr>PowerPoint Presentation</vt:lpstr>
      <vt:lpstr>Establishing a Petty Cash Fund</vt:lpstr>
      <vt:lpstr>Establishing a Petty Cash Fund</vt:lpstr>
      <vt:lpstr>Making Payments from a Petty Cash Fund with a Petty Cash Slip</vt:lpstr>
      <vt:lpstr>Petty Cash Report</vt:lpstr>
      <vt:lpstr>Petty Cash Report</vt:lpstr>
      <vt:lpstr>Replenishing Petty Cash</vt:lpstr>
      <vt:lpstr>Replenishing Petty Cash</vt:lpstr>
      <vt:lpstr>Lesson 5-4 Audit Your Understanding</vt:lpstr>
      <vt:lpstr>Lesson 5-4 Audit Your Understanding</vt:lpstr>
      <vt:lpstr>work together 5-4 on your own 5-4</vt:lpstr>
      <vt:lpstr>Application Problems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McLaughlin</dc:creator>
  <cp:lastModifiedBy>Bacu, Bill</cp:lastModifiedBy>
  <cp:revision>287</cp:revision>
  <dcterms:created xsi:type="dcterms:W3CDTF">2012-07-02T15:51:50Z</dcterms:created>
  <dcterms:modified xsi:type="dcterms:W3CDTF">2020-10-05T15:44:39Z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-748959103</vt:i4>
  </property>
  <property fmtid="{D5CDD505-2E9C-101B-9397-08002B2CF9AE}" pid="3" name="_NewReviewCycle">
    <vt:lpwstr/>
  </property>
  <property fmtid="{D5CDD505-2E9C-101B-9397-08002B2CF9AE}" pid="4" name="_EmailSubject">
    <vt:lpwstr>C21 PPT Sample Comments</vt:lpwstr>
  </property>
  <property fmtid="{D5CDD505-2E9C-101B-9397-08002B2CF9AE}" pid="5" name="_AuthorEmail">
    <vt:lpwstr>Diane.Bowdler@cengage.com</vt:lpwstr>
  </property>
  <property fmtid="{D5CDD505-2E9C-101B-9397-08002B2CF9AE}" pid="6" name="_AuthorEmailDisplayName">
    <vt:lpwstr>Bowdler, Diane</vt:lpwstr>
  </property>
  <property fmtid="{D5CDD505-2E9C-101B-9397-08002B2CF9AE}" pid="7" name="ContentTypeId">
    <vt:lpwstr>0x0101000C13B927D0F9B24F9A8549328320DE96</vt:lpwstr>
  </property>
  <property fmtid="{D5CDD505-2E9C-101B-9397-08002B2CF9AE}" pid="8" name="Order">
    <vt:r8>1000</vt:r8>
  </property>
  <property fmtid="{D5CDD505-2E9C-101B-9397-08002B2CF9AE}" pid="9" name="xd_Signature">
    <vt:bool>false</vt:bool>
  </property>
  <property fmtid="{D5CDD505-2E9C-101B-9397-08002B2CF9AE}" pid="10" name="xd_ProgID">
    <vt:lpwstr/>
  </property>
  <property fmtid="{D5CDD505-2E9C-101B-9397-08002B2CF9AE}" pid="11" name="TriggerFlowInfo">
    <vt:lpwstr/>
  </property>
  <property fmtid="{D5CDD505-2E9C-101B-9397-08002B2CF9AE}" pid="12" name="_SourceUrl">
    <vt:lpwstr/>
  </property>
  <property fmtid="{D5CDD505-2E9C-101B-9397-08002B2CF9AE}" pid="13" name="_SharedFileIndex">
    <vt:lpwstr/>
  </property>
  <property fmtid="{D5CDD505-2E9C-101B-9397-08002B2CF9AE}" pid="14" name="ComplianceAssetId">
    <vt:lpwstr/>
  </property>
  <property fmtid="{D5CDD505-2E9C-101B-9397-08002B2CF9AE}" pid="15" name="TemplateUrl">
    <vt:lpwstr/>
  </property>
  <property fmtid="{D5CDD505-2E9C-101B-9397-08002B2CF9AE}" pid="16" name="_ExtendedDescription">
    <vt:lpwstr/>
  </property>
</Properties>
</file>